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sldIdLst>
    <p:sldId id="275" r:id="rId2"/>
    <p:sldId id="278" r:id="rId3"/>
    <p:sldId id="257" r:id="rId4"/>
    <p:sldId id="258" r:id="rId5"/>
    <p:sldId id="261" r:id="rId6"/>
    <p:sldId id="279" r:id="rId7"/>
    <p:sldId id="280" r:id="rId8"/>
    <p:sldId id="349" r:id="rId9"/>
    <p:sldId id="281" r:id="rId10"/>
    <p:sldId id="282" r:id="rId11"/>
    <p:sldId id="283" r:id="rId12"/>
    <p:sldId id="284" r:id="rId13"/>
    <p:sldId id="285" r:id="rId14"/>
    <p:sldId id="286" r:id="rId15"/>
    <p:sldId id="287" r:id="rId16"/>
    <p:sldId id="288" r:id="rId17"/>
    <p:sldId id="350" r:id="rId18"/>
    <p:sldId id="289" r:id="rId19"/>
    <p:sldId id="290" r:id="rId20"/>
    <p:sldId id="291" r:id="rId21"/>
    <p:sldId id="292" r:id="rId22"/>
    <p:sldId id="293" r:id="rId23"/>
    <p:sldId id="294" r:id="rId24"/>
    <p:sldId id="295" r:id="rId25"/>
    <p:sldId id="297" r:id="rId26"/>
    <p:sldId id="296" r:id="rId27"/>
    <p:sldId id="276" r:id="rId28"/>
    <p:sldId id="298" r:id="rId29"/>
    <p:sldId id="299" r:id="rId30"/>
    <p:sldId id="300" r:id="rId31"/>
    <p:sldId id="301" r:id="rId32"/>
    <p:sldId id="346" r:id="rId33"/>
    <p:sldId id="303" r:id="rId34"/>
    <p:sldId id="304" r:id="rId35"/>
    <p:sldId id="351" r:id="rId36"/>
    <p:sldId id="305" r:id="rId37"/>
    <p:sldId id="348" r:id="rId38"/>
    <p:sldId id="347" r:id="rId39"/>
    <p:sldId id="272" r:id="rId40"/>
    <p:sldId id="273" r:id="rId41"/>
    <p:sldId id="2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294E"/>
    <a:srgbClr val="002878"/>
    <a:srgbClr val="3CC0BD"/>
    <a:srgbClr val="F47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81837" autoAdjust="0"/>
  </p:normalViewPr>
  <p:slideViewPr>
    <p:cSldViewPr snapToGrid="0" snapToObjects="1">
      <p:cViewPr varScale="1">
        <p:scale>
          <a:sx n="55" d="100"/>
          <a:sy n="55" d="100"/>
        </p:scale>
        <p:origin x="11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58690-FE97-744D-8D87-141A8BA69B12}" type="doc">
      <dgm:prSet loTypeId="urn:microsoft.com/office/officeart/2005/8/layout/cycle3" loCatId="" qsTypeId="urn:microsoft.com/office/officeart/2005/8/quickstyle/simple1" qsCatId="simple" csTypeId="urn:microsoft.com/office/officeart/2005/8/colors/accent1_1" csCatId="accent1" phldr="1"/>
      <dgm:spPr/>
      <dgm:t>
        <a:bodyPr/>
        <a:lstStyle/>
        <a:p>
          <a:endParaRPr lang="en-US"/>
        </a:p>
      </dgm:t>
    </dgm:pt>
    <dgm:pt modelId="{8FD99DBA-8731-C241-B204-EF7CDDB0A3E4}">
      <dgm:prSet phldrT="[Text]" custT="1"/>
      <dgm:spPr/>
      <dgm:t>
        <a:bodyPr/>
        <a:lstStyle/>
        <a:p>
          <a:r>
            <a:rPr lang="en-US" sz="1600" b="0"/>
            <a:t>Set priorities &amp; goals</a:t>
          </a:r>
          <a:endParaRPr lang="en-US" sz="1600" b="0" dirty="0"/>
        </a:p>
      </dgm:t>
    </dgm:pt>
    <dgm:pt modelId="{C1839AE3-344C-0640-A03B-E99D7A94FEF7}" type="parTrans" cxnId="{EE7A00F0-15B8-004B-8E83-658235B941AB}">
      <dgm:prSet/>
      <dgm:spPr/>
      <dgm:t>
        <a:bodyPr/>
        <a:lstStyle/>
        <a:p>
          <a:endParaRPr lang="en-US" sz="2000" b="0"/>
        </a:p>
      </dgm:t>
    </dgm:pt>
    <dgm:pt modelId="{68FB9C01-6A7A-7F45-852E-483BD4204CC7}" type="sibTrans" cxnId="{EE7A00F0-15B8-004B-8E83-658235B941AB}">
      <dgm:prSet/>
      <dgm:spPr>
        <a:solidFill>
          <a:srgbClr val="002878"/>
        </a:solidFill>
      </dgm:spPr>
      <dgm:t>
        <a:bodyPr/>
        <a:lstStyle/>
        <a:p>
          <a:endParaRPr lang="en-US" sz="2000" b="0"/>
        </a:p>
      </dgm:t>
    </dgm:pt>
    <dgm:pt modelId="{7D19A46A-774C-0F4B-84CA-9005C77C1E7F}">
      <dgm:prSet phldrT="[Text]" custT="1"/>
      <dgm:spPr/>
      <dgm:t>
        <a:bodyPr/>
        <a:lstStyle/>
        <a:p>
          <a:r>
            <a:rPr lang="en-US" sz="1600" b="0"/>
            <a:t>Develop &amp; test measures</a:t>
          </a:r>
          <a:endParaRPr lang="en-US" sz="1600" b="0" dirty="0"/>
        </a:p>
      </dgm:t>
    </dgm:pt>
    <dgm:pt modelId="{3167E1F7-D08C-CE45-A894-5461472B7EAD}" type="parTrans" cxnId="{966053D3-1917-5C48-ADE7-304826586C52}">
      <dgm:prSet/>
      <dgm:spPr/>
      <dgm:t>
        <a:bodyPr/>
        <a:lstStyle/>
        <a:p>
          <a:endParaRPr lang="en-US" sz="2000" b="0"/>
        </a:p>
      </dgm:t>
    </dgm:pt>
    <dgm:pt modelId="{C277FF77-E9EB-E748-8215-927E00695A79}" type="sibTrans" cxnId="{966053D3-1917-5C48-ADE7-304826586C52}">
      <dgm:prSet/>
      <dgm:spPr/>
      <dgm:t>
        <a:bodyPr/>
        <a:lstStyle/>
        <a:p>
          <a:endParaRPr lang="en-US" sz="2000" b="0"/>
        </a:p>
      </dgm:t>
    </dgm:pt>
    <dgm:pt modelId="{B741B55F-9D8B-A645-8D47-974781E25D02}">
      <dgm:prSet phldrT="[Text]" custT="1"/>
      <dgm:spPr/>
      <dgm:t>
        <a:bodyPr/>
        <a:lstStyle/>
        <a:p>
          <a:r>
            <a:rPr lang="en-US" sz="1600" b="0"/>
            <a:t>Endorse &amp; harmonize measures</a:t>
          </a:r>
          <a:endParaRPr lang="en-US" sz="1600" b="0" dirty="0"/>
        </a:p>
      </dgm:t>
    </dgm:pt>
    <dgm:pt modelId="{AB161021-19D6-8541-BF1F-9FF7D7E20DAD}" type="parTrans" cxnId="{1E8653AF-A737-3E4D-A715-7EB4664DE5C6}">
      <dgm:prSet/>
      <dgm:spPr/>
      <dgm:t>
        <a:bodyPr/>
        <a:lstStyle/>
        <a:p>
          <a:endParaRPr lang="en-US" sz="2000" b="0"/>
        </a:p>
      </dgm:t>
    </dgm:pt>
    <dgm:pt modelId="{6D51BBE9-BAD1-6D4A-B8ED-CDE71243F853}" type="sibTrans" cxnId="{1E8653AF-A737-3E4D-A715-7EB4664DE5C6}">
      <dgm:prSet/>
      <dgm:spPr/>
      <dgm:t>
        <a:bodyPr/>
        <a:lstStyle/>
        <a:p>
          <a:endParaRPr lang="en-US" sz="2000" b="0"/>
        </a:p>
      </dgm:t>
    </dgm:pt>
    <dgm:pt modelId="{3B8F1592-2943-1040-B544-8CA3E24F6566}">
      <dgm:prSet phldrT="[Text]" custT="1"/>
      <dgm:spPr/>
      <dgm:t>
        <a:bodyPr/>
        <a:lstStyle/>
        <a:p>
          <a:r>
            <a:rPr lang="en-US" sz="1600" b="0" dirty="0"/>
            <a:t>HIT specification &amp; embed in EMR</a:t>
          </a:r>
        </a:p>
      </dgm:t>
    </dgm:pt>
    <dgm:pt modelId="{8388CAC0-1F32-654D-9C28-ABEC6652B188}" type="parTrans" cxnId="{770C0343-76AC-7041-BDBE-0754BAC50A7A}">
      <dgm:prSet/>
      <dgm:spPr/>
      <dgm:t>
        <a:bodyPr/>
        <a:lstStyle/>
        <a:p>
          <a:endParaRPr lang="en-US" sz="2000" b="0"/>
        </a:p>
      </dgm:t>
    </dgm:pt>
    <dgm:pt modelId="{8E91DB45-59B5-9E49-87D7-7618A6E63485}" type="sibTrans" cxnId="{770C0343-76AC-7041-BDBE-0754BAC50A7A}">
      <dgm:prSet/>
      <dgm:spPr/>
      <dgm:t>
        <a:bodyPr/>
        <a:lstStyle/>
        <a:p>
          <a:endParaRPr lang="en-US" sz="2000" b="0"/>
        </a:p>
      </dgm:t>
    </dgm:pt>
    <dgm:pt modelId="{840B6F76-F646-C04F-B29F-E54DDBFEEA1F}">
      <dgm:prSet phldrT="[Text]" custT="1"/>
      <dgm:spPr/>
      <dgm:t>
        <a:bodyPr/>
        <a:lstStyle/>
        <a:p>
          <a:r>
            <a:rPr lang="en-US" sz="1600" b="0" dirty="0"/>
            <a:t>Implementation strategies &amp; Technical assistance</a:t>
          </a:r>
        </a:p>
      </dgm:t>
    </dgm:pt>
    <dgm:pt modelId="{D2EB248C-2C61-0240-B061-97083FBE8F4B}" type="parTrans" cxnId="{A3D64F5F-3C32-F741-A6EF-1BAC5269FA23}">
      <dgm:prSet/>
      <dgm:spPr/>
      <dgm:t>
        <a:bodyPr/>
        <a:lstStyle/>
        <a:p>
          <a:endParaRPr lang="en-US" sz="2000" b="0"/>
        </a:p>
      </dgm:t>
    </dgm:pt>
    <dgm:pt modelId="{8A469BC7-3746-B646-BF7B-86253068EA80}" type="sibTrans" cxnId="{A3D64F5F-3C32-F741-A6EF-1BAC5269FA23}">
      <dgm:prSet/>
      <dgm:spPr/>
      <dgm:t>
        <a:bodyPr/>
        <a:lstStyle/>
        <a:p>
          <a:endParaRPr lang="en-US" sz="2000" b="0"/>
        </a:p>
      </dgm:t>
    </dgm:pt>
    <dgm:pt modelId="{651928BB-FCF6-2249-BBFB-3C95EE118737}">
      <dgm:prSet phldrT="[Text]" custT="1"/>
      <dgm:spPr/>
      <dgm:t>
        <a:bodyPr/>
        <a:lstStyle/>
        <a:p>
          <a:r>
            <a:rPr lang="en-US" sz="1600" b="0" dirty="0"/>
            <a:t>Data aggregation, benchmarks, registries</a:t>
          </a:r>
        </a:p>
      </dgm:t>
    </dgm:pt>
    <dgm:pt modelId="{36F84C23-7C48-2046-90F8-5EC45D1E18AE}" type="parTrans" cxnId="{69A8927E-8A31-F24E-9BF4-AE3CD926C8CD}">
      <dgm:prSet/>
      <dgm:spPr/>
      <dgm:t>
        <a:bodyPr/>
        <a:lstStyle/>
        <a:p>
          <a:endParaRPr lang="en-US" sz="2000" b="0"/>
        </a:p>
      </dgm:t>
    </dgm:pt>
    <dgm:pt modelId="{3B8FD5DD-EDEE-0D40-880C-5056D9193904}" type="sibTrans" cxnId="{69A8927E-8A31-F24E-9BF4-AE3CD926C8CD}">
      <dgm:prSet/>
      <dgm:spPr/>
      <dgm:t>
        <a:bodyPr/>
        <a:lstStyle/>
        <a:p>
          <a:endParaRPr lang="en-US" sz="2000" b="0"/>
        </a:p>
      </dgm:t>
    </dgm:pt>
    <dgm:pt modelId="{42FAE77D-ED04-D747-8FCE-78ABA563F198}">
      <dgm:prSet phldrT="[Text]" custT="1"/>
      <dgm:spPr/>
      <dgm:t>
        <a:bodyPr/>
        <a:lstStyle/>
        <a:p>
          <a:r>
            <a:rPr lang="en-US" sz="1600" b="0" dirty="0"/>
            <a:t>Public reporting</a:t>
          </a:r>
        </a:p>
      </dgm:t>
    </dgm:pt>
    <dgm:pt modelId="{1D3B4AA1-41E7-5C4F-9C65-D82E5C019335}" type="parTrans" cxnId="{0D4718A4-F39E-214B-8AEF-E4DA41AEDA34}">
      <dgm:prSet/>
      <dgm:spPr/>
      <dgm:t>
        <a:bodyPr/>
        <a:lstStyle/>
        <a:p>
          <a:endParaRPr lang="en-US" sz="2000" b="0"/>
        </a:p>
      </dgm:t>
    </dgm:pt>
    <dgm:pt modelId="{8602FA73-4FFC-C548-BEBD-6FC0BF8FF313}" type="sibTrans" cxnId="{0D4718A4-F39E-214B-8AEF-E4DA41AEDA34}">
      <dgm:prSet/>
      <dgm:spPr/>
      <dgm:t>
        <a:bodyPr/>
        <a:lstStyle/>
        <a:p>
          <a:endParaRPr lang="en-US" sz="2000" b="0"/>
        </a:p>
      </dgm:t>
    </dgm:pt>
    <dgm:pt modelId="{9A793AB7-C6F9-D540-8D00-9FDAEE444943}">
      <dgm:prSet phldrT="[Text]" custT="1"/>
      <dgm:spPr/>
      <dgm:t>
        <a:bodyPr/>
        <a:lstStyle/>
        <a:p>
          <a:r>
            <a:rPr lang="en-US" sz="1600" b="0" dirty="0"/>
            <a:t>Public policy, including payment incentives</a:t>
          </a:r>
        </a:p>
      </dgm:t>
    </dgm:pt>
    <dgm:pt modelId="{D0BB556F-49BE-3940-A304-BEF435953788}" type="parTrans" cxnId="{BC655455-AEDE-6545-897E-AE0CC50F339C}">
      <dgm:prSet/>
      <dgm:spPr/>
      <dgm:t>
        <a:bodyPr/>
        <a:lstStyle/>
        <a:p>
          <a:endParaRPr lang="en-US" sz="2000" b="0"/>
        </a:p>
      </dgm:t>
    </dgm:pt>
    <dgm:pt modelId="{C4515BB6-1C61-4246-B837-5E219E61AA3B}" type="sibTrans" cxnId="{BC655455-AEDE-6545-897E-AE0CC50F339C}">
      <dgm:prSet/>
      <dgm:spPr/>
      <dgm:t>
        <a:bodyPr/>
        <a:lstStyle/>
        <a:p>
          <a:endParaRPr lang="en-US" sz="2000" b="0"/>
        </a:p>
      </dgm:t>
    </dgm:pt>
    <dgm:pt modelId="{E7173D7E-C3BA-0C45-9BE7-E24114909CEF}">
      <dgm:prSet phldrT="[Text]" custT="1"/>
      <dgm:spPr/>
      <dgm:t>
        <a:bodyPr/>
        <a:lstStyle/>
        <a:p>
          <a:r>
            <a:rPr lang="en-US" sz="1600" b="0" dirty="0"/>
            <a:t>Improve quality &amp; affordability</a:t>
          </a:r>
        </a:p>
      </dgm:t>
    </dgm:pt>
    <dgm:pt modelId="{D464EE6E-AE61-3045-8859-217A6D894E7D}" type="parTrans" cxnId="{220F094F-CC3D-1544-82BC-89D773B6679F}">
      <dgm:prSet/>
      <dgm:spPr/>
      <dgm:t>
        <a:bodyPr/>
        <a:lstStyle/>
        <a:p>
          <a:endParaRPr lang="en-US" sz="2000" b="0"/>
        </a:p>
      </dgm:t>
    </dgm:pt>
    <dgm:pt modelId="{E5069F28-DE4A-2B48-A8FA-971C4933B097}" type="sibTrans" cxnId="{220F094F-CC3D-1544-82BC-89D773B6679F}">
      <dgm:prSet/>
      <dgm:spPr/>
      <dgm:t>
        <a:bodyPr/>
        <a:lstStyle/>
        <a:p>
          <a:endParaRPr lang="en-US" sz="2000" b="0"/>
        </a:p>
      </dgm:t>
    </dgm:pt>
    <dgm:pt modelId="{C148A910-F6FF-C34A-95EE-9474CF89CCCD}">
      <dgm:prSet phldrT="[Text]" custT="1"/>
      <dgm:spPr/>
      <dgm:t>
        <a:bodyPr/>
        <a:lstStyle/>
        <a:p>
          <a:r>
            <a:rPr lang="en-US" sz="1600" b="0" dirty="0"/>
            <a:t>Continuously evaluate health &amp; care</a:t>
          </a:r>
        </a:p>
      </dgm:t>
    </dgm:pt>
    <dgm:pt modelId="{68FA4F81-D1AE-2F41-A64E-2EE739E7E8F8}" type="sibTrans" cxnId="{D62D0EC5-6FA8-9D43-B7A6-E798D0AC1D86}">
      <dgm:prSet/>
      <dgm:spPr/>
      <dgm:t>
        <a:bodyPr/>
        <a:lstStyle/>
        <a:p>
          <a:endParaRPr lang="en-US" sz="2000" b="0"/>
        </a:p>
      </dgm:t>
    </dgm:pt>
    <dgm:pt modelId="{7557AF71-1D13-0F4C-A5B7-A9443D3FBE51}" type="parTrans" cxnId="{D62D0EC5-6FA8-9D43-B7A6-E798D0AC1D86}">
      <dgm:prSet/>
      <dgm:spPr/>
      <dgm:t>
        <a:bodyPr/>
        <a:lstStyle/>
        <a:p>
          <a:endParaRPr lang="en-US" sz="2000" b="0"/>
        </a:p>
      </dgm:t>
    </dgm:pt>
    <dgm:pt modelId="{F9704471-EBBD-A344-8BE5-19333620AFE1}" type="pres">
      <dgm:prSet presAssocID="{42358690-FE97-744D-8D87-141A8BA69B12}" presName="Name0" presStyleCnt="0">
        <dgm:presLayoutVars>
          <dgm:dir/>
          <dgm:resizeHandles val="exact"/>
        </dgm:presLayoutVars>
      </dgm:prSet>
      <dgm:spPr/>
    </dgm:pt>
    <dgm:pt modelId="{7F0840C1-7E12-4947-8BC7-49B3AA74391C}" type="pres">
      <dgm:prSet presAssocID="{42358690-FE97-744D-8D87-141A8BA69B12}" presName="cycle" presStyleCnt="0"/>
      <dgm:spPr/>
    </dgm:pt>
    <dgm:pt modelId="{D4535009-A84E-1945-BAF7-5C8F13E1EA7D}" type="pres">
      <dgm:prSet presAssocID="{8FD99DBA-8731-C241-B204-EF7CDDB0A3E4}" presName="nodeFirstNode" presStyleLbl="node1" presStyleIdx="0" presStyleCnt="10">
        <dgm:presLayoutVars>
          <dgm:bulletEnabled val="1"/>
        </dgm:presLayoutVars>
      </dgm:prSet>
      <dgm:spPr/>
    </dgm:pt>
    <dgm:pt modelId="{00C1DB7F-0D4C-0F4C-878D-51C2DD7C2B4F}" type="pres">
      <dgm:prSet presAssocID="{68FB9C01-6A7A-7F45-852E-483BD4204CC7}" presName="sibTransFirstNode" presStyleLbl="bgShp" presStyleIdx="0" presStyleCnt="1"/>
      <dgm:spPr/>
    </dgm:pt>
    <dgm:pt modelId="{46D7B7DA-4CCF-D340-BDFB-3B5E7D04BD7A}" type="pres">
      <dgm:prSet presAssocID="{7D19A46A-774C-0F4B-84CA-9005C77C1E7F}" presName="nodeFollowingNodes" presStyleLbl="node1" presStyleIdx="1" presStyleCnt="10">
        <dgm:presLayoutVars>
          <dgm:bulletEnabled val="1"/>
        </dgm:presLayoutVars>
      </dgm:prSet>
      <dgm:spPr/>
    </dgm:pt>
    <dgm:pt modelId="{19FB2D17-4AB7-054C-BBDE-2E7C3AA2BC89}" type="pres">
      <dgm:prSet presAssocID="{B741B55F-9D8B-A645-8D47-974781E25D02}" presName="nodeFollowingNodes" presStyleLbl="node1" presStyleIdx="2" presStyleCnt="10">
        <dgm:presLayoutVars>
          <dgm:bulletEnabled val="1"/>
        </dgm:presLayoutVars>
      </dgm:prSet>
      <dgm:spPr/>
    </dgm:pt>
    <dgm:pt modelId="{6E92C63E-F65A-EF45-90F5-A006656ABC58}" type="pres">
      <dgm:prSet presAssocID="{3B8F1592-2943-1040-B544-8CA3E24F6566}" presName="nodeFollowingNodes" presStyleLbl="node1" presStyleIdx="3" presStyleCnt="10" custScaleX="117068" custScaleY="85923" custRadScaleRad="106288" custRadScaleInc="-15029">
        <dgm:presLayoutVars>
          <dgm:bulletEnabled val="1"/>
        </dgm:presLayoutVars>
      </dgm:prSet>
      <dgm:spPr/>
    </dgm:pt>
    <dgm:pt modelId="{361807B9-1419-D249-B96E-55A556F50076}" type="pres">
      <dgm:prSet presAssocID="{840B6F76-F646-C04F-B29F-E54DDBFEEA1F}" presName="nodeFollowingNodes" presStyleLbl="node1" presStyleIdx="4" presStyleCnt="10" custScaleX="117858" custScaleY="133995" custRadScaleRad="110679" custRadScaleInc="-30178">
        <dgm:presLayoutVars>
          <dgm:bulletEnabled val="1"/>
        </dgm:presLayoutVars>
      </dgm:prSet>
      <dgm:spPr/>
    </dgm:pt>
    <dgm:pt modelId="{2862452B-4464-764D-B43D-9827EEB0C8D2}" type="pres">
      <dgm:prSet presAssocID="{651928BB-FCF6-2249-BBFB-3C95EE118737}" presName="nodeFollowingNodes" presStyleLbl="node1" presStyleIdx="5" presStyleCnt="10" custScaleX="123340" custScaleY="109273" custRadScaleRad="97720" custRadScaleInc="5935">
        <dgm:presLayoutVars>
          <dgm:bulletEnabled val="1"/>
        </dgm:presLayoutVars>
      </dgm:prSet>
      <dgm:spPr/>
    </dgm:pt>
    <dgm:pt modelId="{216723F8-DD60-E641-9AE7-EAB5429B4FA0}" type="pres">
      <dgm:prSet presAssocID="{42FAE77D-ED04-D747-8FCE-78ABA563F198}" presName="nodeFollowingNodes" presStyleLbl="node1" presStyleIdx="6" presStyleCnt="10" custScaleX="104209" custScaleY="103822" custRadScaleRad="110865" custRadScaleInc="47201">
        <dgm:presLayoutVars>
          <dgm:bulletEnabled val="1"/>
        </dgm:presLayoutVars>
      </dgm:prSet>
      <dgm:spPr/>
    </dgm:pt>
    <dgm:pt modelId="{0948C5BC-688D-CB45-90A8-D78E40121F26}" type="pres">
      <dgm:prSet presAssocID="{9A793AB7-C6F9-D540-8D00-9FDAEE444943}" presName="nodeFollowingNodes" presStyleLbl="node1" presStyleIdx="7" presStyleCnt="10" custScaleX="149549" custScaleY="97353" custRadScaleRad="105828" custRadScaleInc="22151">
        <dgm:presLayoutVars>
          <dgm:bulletEnabled val="1"/>
        </dgm:presLayoutVars>
      </dgm:prSet>
      <dgm:spPr/>
    </dgm:pt>
    <dgm:pt modelId="{09D5A509-E0E6-1A4A-B308-B58D481F4160}" type="pres">
      <dgm:prSet presAssocID="{E7173D7E-C3BA-0C45-9BE7-E24114909CEF}" presName="nodeFollowingNodes" presStyleLbl="node1" presStyleIdx="8" presStyleCnt="10" custScaleX="125569" custScaleY="82702" custRadScaleRad="107035" custRadScaleInc="-3726">
        <dgm:presLayoutVars>
          <dgm:bulletEnabled val="1"/>
        </dgm:presLayoutVars>
      </dgm:prSet>
      <dgm:spPr/>
    </dgm:pt>
    <dgm:pt modelId="{30BFE1A7-4B86-3A46-A075-84E1279F0895}" type="pres">
      <dgm:prSet presAssocID="{C148A910-F6FF-C34A-95EE-9474CF89CCCD}" presName="nodeFollowingNodes" presStyleLbl="node1" presStyleIdx="9" presStyleCnt="10" custRadScaleRad="106619" custRadScaleInc="-23210">
        <dgm:presLayoutVars>
          <dgm:bulletEnabled val="1"/>
        </dgm:presLayoutVars>
      </dgm:prSet>
      <dgm:spPr/>
    </dgm:pt>
  </dgm:ptLst>
  <dgm:cxnLst>
    <dgm:cxn modelId="{9C99822F-A524-3D49-93A3-C90D3EDB6DDE}" type="presOf" srcId="{B741B55F-9D8B-A645-8D47-974781E25D02}" destId="{19FB2D17-4AB7-054C-BBDE-2E7C3AA2BC89}" srcOrd="0" destOrd="0" presId="urn:microsoft.com/office/officeart/2005/8/layout/cycle3"/>
    <dgm:cxn modelId="{A3D64F5F-3C32-F741-A6EF-1BAC5269FA23}" srcId="{42358690-FE97-744D-8D87-141A8BA69B12}" destId="{840B6F76-F646-C04F-B29F-E54DDBFEEA1F}" srcOrd="4" destOrd="0" parTransId="{D2EB248C-2C61-0240-B061-97083FBE8F4B}" sibTransId="{8A469BC7-3746-B646-BF7B-86253068EA80}"/>
    <dgm:cxn modelId="{770C0343-76AC-7041-BDBE-0754BAC50A7A}" srcId="{42358690-FE97-744D-8D87-141A8BA69B12}" destId="{3B8F1592-2943-1040-B544-8CA3E24F6566}" srcOrd="3" destOrd="0" parTransId="{8388CAC0-1F32-654D-9C28-ABEC6652B188}" sibTransId="{8E91DB45-59B5-9E49-87D7-7618A6E63485}"/>
    <dgm:cxn modelId="{8298B66B-7F60-D24B-AF6F-8649B591BEA0}" type="presOf" srcId="{3B8F1592-2943-1040-B544-8CA3E24F6566}" destId="{6E92C63E-F65A-EF45-90F5-A006656ABC58}" srcOrd="0" destOrd="0" presId="urn:microsoft.com/office/officeart/2005/8/layout/cycle3"/>
    <dgm:cxn modelId="{220F094F-CC3D-1544-82BC-89D773B6679F}" srcId="{42358690-FE97-744D-8D87-141A8BA69B12}" destId="{E7173D7E-C3BA-0C45-9BE7-E24114909CEF}" srcOrd="8" destOrd="0" parTransId="{D464EE6E-AE61-3045-8859-217A6D894E7D}" sibTransId="{E5069F28-DE4A-2B48-A8FA-971C4933B097}"/>
    <dgm:cxn modelId="{FF533954-D785-A749-A9C9-2E13E4AF794F}" type="presOf" srcId="{C148A910-F6FF-C34A-95EE-9474CF89CCCD}" destId="{30BFE1A7-4B86-3A46-A075-84E1279F0895}" srcOrd="0" destOrd="0" presId="urn:microsoft.com/office/officeart/2005/8/layout/cycle3"/>
    <dgm:cxn modelId="{BC655455-AEDE-6545-897E-AE0CC50F339C}" srcId="{42358690-FE97-744D-8D87-141A8BA69B12}" destId="{9A793AB7-C6F9-D540-8D00-9FDAEE444943}" srcOrd="7" destOrd="0" parTransId="{D0BB556F-49BE-3940-A304-BEF435953788}" sibTransId="{C4515BB6-1C61-4246-B837-5E219E61AA3B}"/>
    <dgm:cxn modelId="{8BDC2876-34B2-BC46-9F35-39A9373910DF}" type="presOf" srcId="{42358690-FE97-744D-8D87-141A8BA69B12}" destId="{F9704471-EBBD-A344-8BE5-19333620AFE1}" srcOrd="0" destOrd="0" presId="urn:microsoft.com/office/officeart/2005/8/layout/cycle3"/>
    <dgm:cxn modelId="{5F537B76-6B99-2A47-98E0-4C28BA970B67}" type="presOf" srcId="{42FAE77D-ED04-D747-8FCE-78ABA563F198}" destId="{216723F8-DD60-E641-9AE7-EAB5429B4FA0}" srcOrd="0" destOrd="0" presId="urn:microsoft.com/office/officeart/2005/8/layout/cycle3"/>
    <dgm:cxn modelId="{282ADE57-5F40-424F-80E9-83E66C3989AF}" type="presOf" srcId="{7D19A46A-774C-0F4B-84CA-9005C77C1E7F}" destId="{46D7B7DA-4CCF-D340-BDFB-3B5E7D04BD7A}" srcOrd="0" destOrd="0" presId="urn:microsoft.com/office/officeart/2005/8/layout/cycle3"/>
    <dgm:cxn modelId="{FF390959-46D3-B145-97AF-31235725DF07}" type="presOf" srcId="{8FD99DBA-8731-C241-B204-EF7CDDB0A3E4}" destId="{D4535009-A84E-1945-BAF7-5C8F13E1EA7D}" srcOrd="0" destOrd="0" presId="urn:microsoft.com/office/officeart/2005/8/layout/cycle3"/>
    <dgm:cxn modelId="{69A8927E-8A31-F24E-9BF4-AE3CD926C8CD}" srcId="{42358690-FE97-744D-8D87-141A8BA69B12}" destId="{651928BB-FCF6-2249-BBFB-3C95EE118737}" srcOrd="5" destOrd="0" parTransId="{36F84C23-7C48-2046-90F8-5EC45D1E18AE}" sibTransId="{3B8FD5DD-EDEE-0D40-880C-5056D9193904}"/>
    <dgm:cxn modelId="{A3575F8C-0C77-2F48-B0DF-70963F79FD66}" type="presOf" srcId="{840B6F76-F646-C04F-B29F-E54DDBFEEA1F}" destId="{361807B9-1419-D249-B96E-55A556F50076}" srcOrd="0" destOrd="0" presId="urn:microsoft.com/office/officeart/2005/8/layout/cycle3"/>
    <dgm:cxn modelId="{0D4718A4-F39E-214B-8AEF-E4DA41AEDA34}" srcId="{42358690-FE97-744D-8D87-141A8BA69B12}" destId="{42FAE77D-ED04-D747-8FCE-78ABA563F198}" srcOrd="6" destOrd="0" parTransId="{1D3B4AA1-41E7-5C4F-9C65-D82E5C019335}" sibTransId="{8602FA73-4FFC-C548-BEBD-6FC0BF8FF313}"/>
    <dgm:cxn modelId="{DB171FA6-4C01-A94A-A56C-1F2CB1DDAC3D}" type="presOf" srcId="{68FB9C01-6A7A-7F45-852E-483BD4204CC7}" destId="{00C1DB7F-0D4C-0F4C-878D-51C2DD7C2B4F}" srcOrd="0" destOrd="0" presId="urn:microsoft.com/office/officeart/2005/8/layout/cycle3"/>
    <dgm:cxn modelId="{1E8653AF-A737-3E4D-A715-7EB4664DE5C6}" srcId="{42358690-FE97-744D-8D87-141A8BA69B12}" destId="{B741B55F-9D8B-A645-8D47-974781E25D02}" srcOrd="2" destOrd="0" parTransId="{AB161021-19D6-8541-BF1F-9FF7D7E20DAD}" sibTransId="{6D51BBE9-BAD1-6D4A-B8ED-CDE71243F853}"/>
    <dgm:cxn modelId="{D62D0EC5-6FA8-9D43-B7A6-E798D0AC1D86}" srcId="{42358690-FE97-744D-8D87-141A8BA69B12}" destId="{C148A910-F6FF-C34A-95EE-9474CF89CCCD}" srcOrd="9" destOrd="0" parTransId="{7557AF71-1D13-0F4C-A5B7-A9443D3FBE51}" sibTransId="{68FA4F81-D1AE-2F41-A64E-2EE739E7E8F8}"/>
    <dgm:cxn modelId="{4CBB3CCD-90D7-F64C-B7D5-260558C663E6}" type="presOf" srcId="{651928BB-FCF6-2249-BBFB-3C95EE118737}" destId="{2862452B-4464-764D-B43D-9827EEB0C8D2}" srcOrd="0" destOrd="0" presId="urn:microsoft.com/office/officeart/2005/8/layout/cycle3"/>
    <dgm:cxn modelId="{718B41CD-BBF5-984D-8D39-2A2468204654}" type="presOf" srcId="{E7173D7E-C3BA-0C45-9BE7-E24114909CEF}" destId="{09D5A509-E0E6-1A4A-B308-B58D481F4160}" srcOrd="0" destOrd="0" presId="urn:microsoft.com/office/officeart/2005/8/layout/cycle3"/>
    <dgm:cxn modelId="{966053D3-1917-5C48-ADE7-304826586C52}" srcId="{42358690-FE97-744D-8D87-141A8BA69B12}" destId="{7D19A46A-774C-0F4B-84CA-9005C77C1E7F}" srcOrd="1" destOrd="0" parTransId="{3167E1F7-D08C-CE45-A894-5461472B7EAD}" sibTransId="{C277FF77-E9EB-E748-8215-927E00695A79}"/>
    <dgm:cxn modelId="{452F3ADA-F525-4E45-820F-902F06C95212}" type="presOf" srcId="{9A793AB7-C6F9-D540-8D00-9FDAEE444943}" destId="{0948C5BC-688D-CB45-90A8-D78E40121F26}" srcOrd="0" destOrd="0" presId="urn:microsoft.com/office/officeart/2005/8/layout/cycle3"/>
    <dgm:cxn modelId="{EE7A00F0-15B8-004B-8E83-658235B941AB}" srcId="{42358690-FE97-744D-8D87-141A8BA69B12}" destId="{8FD99DBA-8731-C241-B204-EF7CDDB0A3E4}" srcOrd="0" destOrd="0" parTransId="{C1839AE3-344C-0640-A03B-E99D7A94FEF7}" sibTransId="{68FB9C01-6A7A-7F45-852E-483BD4204CC7}"/>
    <dgm:cxn modelId="{7B498A85-F97E-C147-88EE-354A57E5C50D}" type="presParOf" srcId="{F9704471-EBBD-A344-8BE5-19333620AFE1}" destId="{7F0840C1-7E12-4947-8BC7-49B3AA74391C}" srcOrd="0" destOrd="0" presId="urn:microsoft.com/office/officeart/2005/8/layout/cycle3"/>
    <dgm:cxn modelId="{58EBF7BE-B4B4-7245-B631-26089E334F3B}" type="presParOf" srcId="{7F0840C1-7E12-4947-8BC7-49B3AA74391C}" destId="{D4535009-A84E-1945-BAF7-5C8F13E1EA7D}" srcOrd="0" destOrd="0" presId="urn:microsoft.com/office/officeart/2005/8/layout/cycle3"/>
    <dgm:cxn modelId="{FC552C79-6E1A-D84A-A9C6-1C3C994FF16F}" type="presParOf" srcId="{7F0840C1-7E12-4947-8BC7-49B3AA74391C}" destId="{00C1DB7F-0D4C-0F4C-878D-51C2DD7C2B4F}" srcOrd="1" destOrd="0" presId="urn:microsoft.com/office/officeart/2005/8/layout/cycle3"/>
    <dgm:cxn modelId="{FCBF981D-B750-2B4A-82C1-946F6BC7BE8F}" type="presParOf" srcId="{7F0840C1-7E12-4947-8BC7-49B3AA74391C}" destId="{46D7B7DA-4CCF-D340-BDFB-3B5E7D04BD7A}" srcOrd="2" destOrd="0" presId="urn:microsoft.com/office/officeart/2005/8/layout/cycle3"/>
    <dgm:cxn modelId="{C8051BCA-3028-5C4A-98B2-E7FC53B59DB7}" type="presParOf" srcId="{7F0840C1-7E12-4947-8BC7-49B3AA74391C}" destId="{19FB2D17-4AB7-054C-BBDE-2E7C3AA2BC89}" srcOrd="3" destOrd="0" presId="urn:microsoft.com/office/officeart/2005/8/layout/cycle3"/>
    <dgm:cxn modelId="{2BD66618-7FE6-BD4D-A0DB-B56DD50A55EB}" type="presParOf" srcId="{7F0840C1-7E12-4947-8BC7-49B3AA74391C}" destId="{6E92C63E-F65A-EF45-90F5-A006656ABC58}" srcOrd="4" destOrd="0" presId="urn:microsoft.com/office/officeart/2005/8/layout/cycle3"/>
    <dgm:cxn modelId="{D0AA99E4-EF9C-CC4E-8084-3137B3368F35}" type="presParOf" srcId="{7F0840C1-7E12-4947-8BC7-49B3AA74391C}" destId="{361807B9-1419-D249-B96E-55A556F50076}" srcOrd="5" destOrd="0" presId="urn:microsoft.com/office/officeart/2005/8/layout/cycle3"/>
    <dgm:cxn modelId="{FD4D5F8C-B0E1-0949-89B8-9724EA4FBB5E}" type="presParOf" srcId="{7F0840C1-7E12-4947-8BC7-49B3AA74391C}" destId="{2862452B-4464-764D-B43D-9827EEB0C8D2}" srcOrd="6" destOrd="0" presId="urn:microsoft.com/office/officeart/2005/8/layout/cycle3"/>
    <dgm:cxn modelId="{56E49170-836B-C148-ACD4-161D60E9C40E}" type="presParOf" srcId="{7F0840C1-7E12-4947-8BC7-49B3AA74391C}" destId="{216723F8-DD60-E641-9AE7-EAB5429B4FA0}" srcOrd="7" destOrd="0" presId="urn:microsoft.com/office/officeart/2005/8/layout/cycle3"/>
    <dgm:cxn modelId="{7706466A-3285-1443-9AE0-43F632CE28A0}" type="presParOf" srcId="{7F0840C1-7E12-4947-8BC7-49B3AA74391C}" destId="{0948C5BC-688D-CB45-90A8-D78E40121F26}" srcOrd="8" destOrd="0" presId="urn:microsoft.com/office/officeart/2005/8/layout/cycle3"/>
    <dgm:cxn modelId="{3C9C2F03-871D-BA46-9789-E9392FD494C6}" type="presParOf" srcId="{7F0840C1-7E12-4947-8BC7-49B3AA74391C}" destId="{09D5A509-E0E6-1A4A-B308-B58D481F4160}" srcOrd="9" destOrd="0" presId="urn:microsoft.com/office/officeart/2005/8/layout/cycle3"/>
    <dgm:cxn modelId="{8A4D137D-BBD0-384C-81DD-F9AEEB4C1AB4}" type="presParOf" srcId="{7F0840C1-7E12-4947-8BC7-49B3AA74391C}" destId="{30BFE1A7-4B86-3A46-A075-84E1279F0895}"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CF1FF-A8AA-4A6C-A18F-D9BE7E6A22D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E0F5D73-5CF2-4052-9857-D798A1D1D88B}">
      <dgm:prSet phldrT="[Text]"/>
      <dgm:spPr>
        <a:solidFill>
          <a:srgbClr val="F37264"/>
        </a:solidFill>
        <a:ln>
          <a:solidFill>
            <a:schemeClr val="bg1"/>
          </a:solidFill>
        </a:ln>
      </dgm:spPr>
      <dgm:t>
        <a:bodyPr/>
        <a:lstStyle/>
        <a:p>
          <a:r>
            <a:rPr lang="en-US" dirty="0">
              <a:latin typeface="Helvetica" panose="020B0604020202020204" pitchFamily="34" charset="0"/>
              <a:cs typeface="Helvetica" panose="020B0604020202020204" pitchFamily="34" charset="0"/>
            </a:rPr>
            <a:t>Basic Program Information</a:t>
          </a:r>
        </a:p>
      </dgm:t>
    </dgm:pt>
    <dgm:pt modelId="{A3235D2F-314B-488C-8BDA-A8593B7B7202}" type="parTrans" cxnId="{40C0FED1-BCA5-42C7-AEA1-A5B7CF0AB481}">
      <dgm:prSet/>
      <dgm:spPr/>
      <dgm:t>
        <a:bodyPr/>
        <a:lstStyle/>
        <a:p>
          <a:endParaRPr lang="en-US">
            <a:latin typeface="Helvetica" panose="020B0604020202020204" pitchFamily="34" charset="0"/>
            <a:cs typeface="Helvetica" panose="020B0604020202020204" pitchFamily="34" charset="0"/>
          </a:endParaRPr>
        </a:p>
      </dgm:t>
    </dgm:pt>
    <dgm:pt modelId="{AA2DED02-FE05-496D-A8FC-A2396CCBB728}" type="sibTrans" cxnId="{40C0FED1-BCA5-42C7-AEA1-A5B7CF0AB481}">
      <dgm:prSet/>
      <dgm:spPr/>
      <dgm:t>
        <a:bodyPr/>
        <a:lstStyle/>
        <a:p>
          <a:endParaRPr lang="en-US">
            <a:latin typeface="Helvetica" panose="020B0604020202020204" pitchFamily="34" charset="0"/>
            <a:cs typeface="Helvetica" panose="020B0604020202020204" pitchFamily="34" charset="0"/>
          </a:endParaRPr>
        </a:p>
      </dgm:t>
    </dgm:pt>
    <dgm:pt modelId="{104759DA-205A-4E15-BF6A-F27C3D69067D}">
      <dgm:prSet phldrT="[Text]"/>
      <dgm:spPr>
        <a:ln>
          <a:solidFill>
            <a:srgbClr val="002878"/>
          </a:solidFill>
        </a:ln>
      </dgm:spPr>
      <dgm:t>
        <a:bodyPr/>
        <a:lstStyle/>
        <a:p>
          <a:r>
            <a:rPr lang="en-US" dirty="0">
              <a:latin typeface="Helvetica" panose="020B0604020202020204" pitchFamily="34" charset="0"/>
              <a:cs typeface="Helvetica" panose="020B0604020202020204" pitchFamily="34" charset="0"/>
            </a:rPr>
            <a:t>What is your program and where do you provide care?</a:t>
          </a:r>
        </a:p>
      </dgm:t>
    </dgm:pt>
    <dgm:pt modelId="{04EA4FDA-3F1A-4268-826A-FE748846CACE}" type="parTrans" cxnId="{4EA23D6B-4B4A-45F0-A498-4CA1EB9EBF9E}">
      <dgm:prSet/>
      <dgm:spPr/>
      <dgm:t>
        <a:bodyPr/>
        <a:lstStyle/>
        <a:p>
          <a:endParaRPr lang="en-US">
            <a:latin typeface="Helvetica" panose="020B0604020202020204" pitchFamily="34" charset="0"/>
            <a:cs typeface="Helvetica" panose="020B0604020202020204" pitchFamily="34" charset="0"/>
          </a:endParaRPr>
        </a:p>
      </dgm:t>
    </dgm:pt>
    <dgm:pt modelId="{F6A2ADF1-56D1-47C6-A9D1-961871EFBF98}" type="sibTrans" cxnId="{4EA23D6B-4B4A-45F0-A498-4CA1EB9EBF9E}">
      <dgm:prSet/>
      <dgm:spPr/>
      <dgm:t>
        <a:bodyPr/>
        <a:lstStyle/>
        <a:p>
          <a:endParaRPr lang="en-US">
            <a:latin typeface="Helvetica" panose="020B0604020202020204" pitchFamily="34" charset="0"/>
            <a:cs typeface="Helvetica" panose="020B0604020202020204" pitchFamily="34" charset="0"/>
          </a:endParaRPr>
        </a:p>
      </dgm:t>
    </dgm:pt>
    <dgm:pt modelId="{B8533F23-39F5-4472-9154-35D677A9F417}">
      <dgm:prSet phldrT="[Text]"/>
      <dgm:spPr>
        <a:solidFill>
          <a:srgbClr val="A7284D"/>
        </a:solidFill>
        <a:ln>
          <a:solidFill>
            <a:schemeClr val="bg1"/>
          </a:solidFill>
        </a:ln>
      </dgm:spPr>
      <dgm:t>
        <a:bodyPr/>
        <a:lstStyle/>
        <a:p>
          <a:r>
            <a:rPr lang="en-US" dirty="0">
              <a:latin typeface="Helvetica" panose="020B0604020202020204" pitchFamily="34" charset="0"/>
              <a:cs typeface="Helvetica" panose="020B0604020202020204" pitchFamily="34" charset="0"/>
            </a:rPr>
            <a:t>Program-level Data</a:t>
          </a:r>
        </a:p>
      </dgm:t>
    </dgm:pt>
    <dgm:pt modelId="{F413F635-1216-4748-972E-3E55CD36DE18}" type="parTrans" cxnId="{A2F9C4C2-04AE-4855-AC83-C5CA6A573DD3}">
      <dgm:prSet/>
      <dgm:spPr/>
      <dgm:t>
        <a:bodyPr/>
        <a:lstStyle/>
        <a:p>
          <a:endParaRPr lang="en-US">
            <a:latin typeface="Helvetica" panose="020B0604020202020204" pitchFamily="34" charset="0"/>
            <a:cs typeface="Helvetica" panose="020B0604020202020204" pitchFamily="34" charset="0"/>
          </a:endParaRPr>
        </a:p>
      </dgm:t>
    </dgm:pt>
    <dgm:pt modelId="{7DF2E555-0AD7-408E-BF97-D96007277DFC}" type="sibTrans" cxnId="{A2F9C4C2-04AE-4855-AC83-C5CA6A573DD3}">
      <dgm:prSet/>
      <dgm:spPr/>
      <dgm:t>
        <a:bodyPr/>
        <a:lstStyle/>
        <a:p>
          <a:endParaRPr lang="en-US">
            <a:latin typeface="Helvetica" panose="020B0604020202020204" pitchFamily="34" charset="0"/>
            <a:cs typeface="Helvetica" panose="020B0604020202020204" pitchFamily="34" charset="0"/>
          </a:endParaRPr>
        </a:p>
      </dgm:t>
    </dgm:pt>
    <dgm:pt modelId="{9B450D70-103D-4638-ABD2-932FE43483AF}">
      <dgm:prSet phldrT="[Text]"/>
      <dgm:spPr>
        <a:ln>
          <a:solidFill>
            <a:srgbClr val="002878"/>
          </a:solidFill>
        </a:ln>
      </dgm:spPr>
      <dgm:t>
        <a:bodyPr/>
        <a:lstStyle/>
        <a:p>
          <a:r>
            <a:rPr lang="en-US" dirty="0">
              <a:latin typeface="Helvetica" panose="020B0604020202020204" pitchFamily="34" charset="0"/>
              <a:cs typeface="Helvetica" panose="020B0604020202020204" pitchFamily="34" charset="0"/>
            </a:rPr>
            <a:t>What does your program look like, how is it staffed, and how do you operate?</a:t>
          </a:r>
        </a:p>
      </dgm:t>
    </dgm:pt>
    <dgm:pt modelId="{A9948766-888C-45AD-85DC-5461B27D6E5C}" type="parTrans" cxnId="{ABF1E2E6-1379-4CD0-8431-1EA9620DA55A}">
      <dgm:prSet/>
      <dgm:spPr/>
      <dgm:t>
        <a:bodyPr/>
        <a:lstStyle/>
        <a:p>
          <a:endParaRPr lang="en-US">
            <a:latin typeface="Helvetica" panose="020B0604020202020204" pitchFamily="34" charset="0"/>
            <a:cs typeface="Helvetica" panose="020B0604020202020204" pitchFamily="34" charset="0"/>
          </a:endParaRPr>
        </a:p>
      </dgm:t>
    </dgm:pt>
    <dgm:pt modelId="{51B00C96-D616-4850-8DAC-67209340998E}" type="sibTrans" cxnId="{ABF1E2E6-1379-4CD0-8431-1EA9620DA55A}">
      <dgm:prSet/>
      <dgm:spPr/>
      <dgm:t>
        <a:bodyPr/>
        <a:lstStyle/>
        <a:p>
          <a:endParaRPr lang="en-US">
            <a:latin typeface="Helvetica" panose="020B0604020202020204" pitchFamily="34" charset="0"/>
            <a:cs typeface="Helvetica" panose="020B0604020202020204" pitchFamily="34" charset="0"/>
          </a:endParaRPr>
        </a:p>
      </dgm:t>
    </dgm:pt>
    <dgm:pt modelId="{10BB6702-B937-4A80-8B99-35E7F0EC0F05}">
      <dgm:prSet phldrT="[Text]"/>
      <dgm:spPr>
        <a:solidFill>
          <a:srgbClr val="3CC0BD"/>
        </a:solidFill>
        <a:ln>
          <a:solidFill>
            <a:schemeClr val="bg1"/>
          </a:solidFill>
        </a:ln>
      </dgm:spPr>
      <dgm:t>
        <a:bodyPr/>
        <a:lstStyle/>
        <a:p>
          <a:r>
            <a:rPr lang="en-US" dirty="0">
              <a:latin typeface="Helvetica" panose="020B0604020202020204" pitchFamily="34" charset="0"/>
              <a:cs typeface="Helvetica" panose="020B0604020202020204" pitchFamily="34" charset="0"/>
            </a:rPr>
            <a:t>Patient-level Data</a:t>
          </a:r>
        </a:p>
      </dgm:t>
    </dgm:pt>
    <dgm:pt modelId="{2E61B195-205D-4A17-A861-91337C2299A6}" type="parTrans" cxnId="{468CD539-5A81-4DAB-8365-41C60F1B02E3}">
      <dgm:prSet/>
      <dgm:spPr/>
      <dgm:t>
        <a:bodyPr/>
        <a:lstStyle/>
        <a:p>
          <a:endParaRPr lang="en-US">
            <a:latin typeface="Helvetica" panose="020B0604020202020204" pitchFamily="34" charset="0"/>
            <a:cs typeface="Helvetica" panose="020B0604020202020204" pitchFamily="34" charset="0"/>
          </a:endParaRPr>
        </a:p>
      </dgm:t>
    </dgm:pt>
    <dgm:pt modelId="{3154AE67-B2B1-4D25-AE33-8B3C6448EF76}" type="sibTrans" cxnId="{468CD539-5A81-4DAB-8365-41C60F1B02E3}">
      <dgm:prSet/>
      <dgm:spPr/>
      <dgm:t>
        <a:bodyPr/>
        <a:lstStyle/>
        <a:p>
          <a:endParaRPr lang="en-US">
            <a:latin typeface="Helvetica" panose="020B0604020202020204" pitchFamily="34" charset="0"/>
            <a:cs typeface="Helvetica" panose="020B0604020202020204" pitchFamily="34" charset="0"/>
          </a:endParaRPr>
        </a:p>
      </dgm:t>
    </dgm:pt>
    <dgm:pt modelId="{6B028049-D20A-46B2-9EAF-D71D25C6369F}">
      <dgm:prSet phldrT="[Text]"/>
      <dgm:spPr>
        <a:ln>
          <a:solidFill>
            <a:srgbClr val="002878"/>
          </a:solidFill>
        </a:ln>
      </dgm:spPr>
      <dgm:t>
        <a:bodyPr/>
        <a:lstStyle/>
        <a:p>
          <a:r>
            <a:rPr lang="en-US" dirty="0">
              <a:latin typeface="Helvetica" panose="020B0604020202020204" pitchFamily="34" charset="0"/>
              <a:cs typeface="Helvetica" panose="020B0604020202020204" pitchFamily="34" charset="0"/>
            </a:rPr>
            <a:t>Patient characteristics, symptoms, patient outcomes</a:t>
          </a:r>
        </a:p>
      </dgm:t>
    </dgm:pt>
    <dgm:pt modelId="{5646A69E-7DCF-456E-B63F-458B82345F28}" type="parTrans" cxnId="{FE57213F-9FC8-4C88-A58C-04A1A48CE92F}">
      <dgm:prSet/>
      <dgm:spPr/>
      <dgm:t>
        <a:bodyPr/>
        <a:lstStyle/>
        <a:p>
          <a:endParaRPr lang="en-US">
            <a:latin typeface="Helvetica" panose="020B0604020202020204" pitchFamily="34" charset="0"/>
            <a:cs typeface="Helvetica" panose="020B0604020202020204" pitchFamily="34" charset="0"/>
          </a:endParaRPr>
        </a:p>
      </dgm:t>
    </dgm:pt>
    <dgm:pt modelId="{2B209216-23BC-4174-9665-2C36D90EFD6D}" type="sibTrans" cxnId="{FE57213F-9FC8-4C88-A58C-04A1A48CE92F}">
      <dgm:prSet/>
      <dgm:spPr/>
      <dgm:t>
        <a:bodyPr/>
        <a:lstStyle/>
        <a:p>
          <a:endParaRPr lang="en-US">
            <a:latin typeface="Helvetica" panose="020B0604020202020204" pitchFamily="34" charset="0"/>
            <a:cs typeface="Helvetica" panose="020B0604020202020204" pitchFamily="34" charset="0"/>
          </a:endParaRPr>
        </a:p>
      </dgm:t>
    </dgm:pt>
    <dgm:pt modelId="{3FA11A08-97F6-4DE9-A4A1-2AD5D4016D73}">
      <dgm:prSet phldrT="[Text]"/>
      <dgm:spPr>
        <a:ln>
          <a:solidFill>
            <a:srgbClr val="002878"/>
          </a:solidFill>
        </a:ln>
      </dgm:spPr>
      <dgm:t>
        <a:bodyPr/>
        <a:lstStyle/>
        <a:p>
          <a:r>
            <a:rPr lang="en-US" b="1" dirty="0">
              <a:latin typeface="Helvetica" panose="020B0604020202020204" pitchFamily="34" charset="0"/>
              <a:cs typeface="Helvetica" panose="020B0604020202020204" pitchFamily="34" charset="0"/>
            </a:rPr>
            <a:t>Benefit: </a:t>
          </a:r>
          <a:r>
            <a:rPr lang="en-US" dirty="0">
              <a:latin typeface="Helvetica" panose="020B0604020202020204" pitchFamily="34" charset="0"/>
              <a:cs typeface="Helvetica" panose="020B0604020202020204" pitchFamily="34" charset="0"/>
            </a:rPr>
            <a:t>Get listed on the Program Directory on getpalliativecare.org</a:t>
          </a:r>
        </a:p>
        <a:p>
          <a:r>
            <a:rPr lang="en-US" dirty="0">
              <a:latin typeface="Helvetica" panose="020B0604020202020204" pitchFamily="34" charset="0"/>
              <a:cs typeface="Helvetica" panose="020B0604020202020204" pitchFamily="34" charset="0"/>
            </a:rPr>
            <a:t>Be counted in national studies on pal care availability</a:t>
          </a:r>
        </a:p>
      </dgm:t>
    </dgm:pt>
    <dgm:pt modelId="{435C2A36-EA45-4D34-A9E9-F020FAEB3258}" type="parTrans" cxnId="{E26A526F-8C1B-409B-879A-71FDA31992E1}">
      <dgm:prSet/>
      <dgm:spPr/>
      <dgm:t>
        <a:bodyPr/>
        <a:lstStyle/>
        <a:p>
          <a:endParaRPr lang="en-US">
            <a:latin typeface="Helvetica" panose="020B0604020202020204" pitchFamily="34" charset="0"/>
            <a:cs typeface="Helvetica" panose="020B0604020202020204" pitchFamily="34" charset="0"/>
          </a:endParaRPr>
        </a:p>
      </dgm:t>
    </dgm:pt>
    <dgm:pt modelId="{552A3172-F349-49E2-9BF5-AA7E0E17118D}" type="sibTrans" cxnId="{E26A526F-8C1B-409B-879A-71FDA31992E1}">
      <dgm:prSet/>
      <dgm:spPr/>
      <dgm:t>
        <a:bodyPr/>
        <a:lstStyle/>
        <a:p>
          <a:endParaRPr lang="en-US">
            <a:latin typeface="Helvetica" panose="020B0604020202020204" pitchFamily="34" charset="0"/>
            <a:cs typeface="Helvetica" panose="020B0604020202020204" pitchFamily="34" charset="0"/>
          </a:endParaRPr>
        </a:p>
      </dgm:t>
    </dgm:pt>
    <dgm:pt modelId="{62A19996-43B9-413A-99CE-0DFDF5346EE2}">
      <dgm:prSet phldrT="[Text]"/>
      <dgm:spPr>
        <a:ln>
          <a:solidFill>
            <a:srgbClr val="002878"/>
          </a:solidFill>
        </a:ln>
      </dgm:spPr>
      <dgm:t>
        <a:bodyPr/>
        <a:lstStyle/>
        <a:p>
          <a:r>
            <a:rPr lang="en-US" b="1" dirty="0">
              <a:latin typeface="Helvetica" panose="020B0604020202020204" pitchFamily="34" charset="0"/>
              <a:cs typeface="Helvetica" panose="020B0604020202020204" pitchFamily="34" charset="0"/>
            </a:rPr>
            <a:t>Benefit: </a:t>
          </a:r>
          <a:r>
            <a:rPr lang="en-US" dirty="0">
              <a:latin typeface="Helvetica" panose="020B0604020202020204" pitchFamily="34" charset="0"/>
              <a:cs typeface="Helvetica" panose="020B0604020202020204" pitchFamily="34" charset="0"/>
            </a:rPr>
            <a:t>comparative reports on program operations, staffing, and workload</a:t>
          </a:r>
        </a:p>
      </dgm:t>
    </dgm:pt>
    <dgm:pt modelId="{AC0B835D-A512-49D2-B678-38939FE5D04C}" type="parTrans" cxnId="{4B4DC9F7-E2AA-4435-A260-83DB2BE4DFD2}">
      <dgm:prSet/>
      <dgm:spPr/>
      <dgm:t>
        <a:bodyPr/>
        <a:lstStyle/>
        <a:p>
          <a:endParaRPr lang="en-US">
            <a:latin typeface="Helvetica" panose="020B0604020202020204" pitchFamily="34" charset="0"/>
            <a:cs typeface="Helvetica" panose="020B0604020202020204" pitchFamily="34" charset="0"/>
          </a:endParaRPr>
        </a:p>
      </dgm:t>
    </dgm:pt>
    <dgm:pt modelId="{759FF799-F9A3-4579-BCA5-804AE7315257}" type="sibTrans" cxnId="{4B4DC9F7-E2AA-4435-A260-83DB2BE4DFD2}">
      <dgm:prSet/>
      <dgm:spPr/>
      <dgm:t>
        <a:bodyPr/>
        <a:lstStyle/>
        <a:p>
          <a:endParaRPr lang="en-US">
            <a:latin typeface="Helvetica" panose="020B0604020202020204" pitchFamily="34" charset="0"/>
            <a:cs typeface="Helvetica" panose="020B0604020202020204" pitchFamily="34" charset="0"/>
          </a:endParaRPr>
        </a:p>
      </dgm:t>
    </dgm:pt>
    <dgm:pt modelId="{7151FB55-01A9-4A5C-8012-3FEF77DEC88F}">
      <dgm:prSet phldrT="[Text]"/>
      <dgm:spPr>
        <a:ln>
          <a:solidFill>
            <a:srgbClr val="002878"/>
          </a:solidFill>
        </a:ln>
      </dgm:spPr>
      <dgm:t>
        <a:bodyPr/>
        <a:lstStyle/>
        <a:p>
          <a:r>
            <a:rPr lang="en-US" b="1" dirty="0">
              <a:latin typeface="Helvetica" panose="020B0604020202020204" pitchFamily="34" charset="0"/>
              <a:cs typeface="Helvetica" panose="020B0604020202020204" pitchFamily="34" charset="0"/>
            </a:rPr>
            <a:t>Benefit: </a:t>
          </a:r>
          <a:r>
            <a:rPr lang="en-US" dirty="0">
              <a:latin typeface="Helvetica" panose="020B0604020202020204" pitchFamily="34" charset="0"/>
              <a:cs typeface="Helvetica" panose="020B0604020202020204" pitchFamily="34" charset="0"/>
            </a:rPr>
            <a:t>detailed reports for quality improvement, measurement, and benchmarking + QI collaborative</a:t>
          </a:r>
        </a:p>
      </dgm:t>
    </dgm:pt>
    <dgm:pt modelId="{D2BB5E03-AA10-4196-869F-A6D547AEF5B3}" type="parTrans" cxnId="{5255242A-7CD2-4A88-8AA9-A5791B41EFBC}">
      <dgm:prSet/>
      <dgm:spPr/>
      <dgm:t>
        <a:bodyPr/>
        <a:lstStyle/>
        <a:p>
          <a:endParaRPr lang="en-US">
            <a:latin typeface="Helvetica" panose="020B0604020202020204" pitchFamily="34" charset="0"/>
            <a:cs typeface="Helvetica" panose="020B0604020202020204" pitchFamily="34" charset="0"/>
          </a:endParaRPr>
        </a:p>
      </dgm:t>
    </dgm:pt>
    <dgm:pt modelId="{0B2A341A-AB10-4B00-B393-4F6431403CB8}" type="sibTrans" cxnId="{5255242A-7CD2-4A88-8AA9-A5791B41EFBC}">
      <dgm:prSet/>
      <dgm:spPr/>
      <dgm:t>
        <a:bodyPr/>
        <a:lstStyle/>
        <a:p>
          <a:endParaRPr lang="en-US">
            <a:latin typeface="Helvetica" panose="020B0604020202020204" pitchFamily="34" charset="0"/>
            <a:cs typeface="Helvetica" panose="020B0604020202020204" pitchFamily="34" charset="0"/>
          </a:endParaRPr>
        </a:p>
      </dgm:t>
    </dgm:pt>
    <dgm:pt modelId="{3C93D8AB-828A-403B-A33B-4038406F37F2}" type="pres">
      <dgm:prSet presAssocID="{669CF1FF-A8AA-4A6C-A18F-D9BE7E6A22DA}" presName="Name0" presStyleCnt="0">
        <dgm:presLayoutVars>
          <dgm:chMax val="5"/>
          <dgm:chPref val="5"/>
          <dgm:dir/>
          <dgm:animLvl val="lvl"/>
        </dgm:presLayoutVars>
      </dgm:prSet>
      <dgm:spPr/>
    </dgm:pt>
    <dgm:pt modelId="{45B1C0EF-C09B-4295-A481-FEA39710D74C}" type="pres">
      <dgm:prSet presAssocID="{4E0F5D73-5CF2-4052-9857-D798A1D1D88B}" presName="parentText1" presStyleLbl="node1" presStyleIdx="0" presStyleCnt="3" custScaleX="139412">
        <dgm:presLayoutVars>
          <dgm:chMax/>
          <dgm:chPref val="3"/>
          <dgm:bulletEnabled val="1"/>
        </dgm:presLayoutVars>
      </dgm:prSet>
      <dgm:spPr/>
    </dgm:pt>
    <dgm:pt modelId="{EA6A8FC9-3E42-4C5E-8B8E-CCA72C8C2F0A}" type="pres">
      <dgm:prSet presAssocID="{4E0F5D73-5CF2-4052-9857-D798A1D1D88B}" presName="childText1" presStyleLbl="solidAlignAcc1" presStyleIdx="0" presStyleCnt="3" custScaleX="106446" custLinFactNeighborX="-60847" custLinFactNeighborY="-1086">
        <dgm:presLayoutVars>
          <dgm:chMax val="0"/>
          <dgm:chPref val="0"/>
          <dgm:bulletEnabled val="1"/>
        </dgm:presLayoutVars>
      </dgm:prSet>
      <dgm:spPr/>
    </dgm:pt>
    <dgm:pt modelId="{5EF0C389-5BB1-4070-A029-23F32096225A}" type="pres">
      <dgm:prSet presAssocID="{B8533F23-39F5-4472-9154-35D677A9F417}" presName="parentText2" presStyleLbl="node1" presStyleIdx="1" presStyleCnt="3" custScaleX="143804" custLinFactNeighborX="6160" custLinFactNeighborY="2092">
        <dgm:presLayoutVars>
          <dgm:chMax/>
          <dgm:chPref val="3"/>
          <dgm:bulletEnabled val="1"/>
        </dgm:presLayoutVars>
      </dgm:prSet>
      <dgm:spPr/>
    </dgm:pt>
    <dgm:pt modelId="{0B7D976E-3250-491A-B11E-83590552CB5F}" type="pres">
      <dgm:prSet presAssocID="{B8533F23-39F5-4472-9154-35D677A9F417}" presName="childText2" presStyleLbl="solidAlignAcc1" presStyleIdx="1" presStyleCnt="3" custScaleX="123137" custLinFactNeighborX="-23754" custLinFactNeighborY="-543">
        <dgm:presLayoutVars>
          <dgm:chMax val="0"/>
          <dgm:chPref val="0"/>
          <dgm:bulletEnabled val="1"/>
        </dgm:presLayoutVars>
      </dgm:prSet>
      <dgm:spPr/>
    </dgm:pt>
    <dgm:pt modelId="{98D2D6FA-4A72-42BC-9AD2-B26D4D1C8CA6}" type="pres">
      <dgm:prSet presAssocID="{10BB6702-B937-4A80-8B99-35E7F0EC0F05}" presName="parentText3" presStyleLbl="node1" presStyleIdx="2" presStyleCnt="3" custScaleX="150791" custLinFactNeighborX="25129">
        <dgm:presLayoutVars>
          <dgm:chMax/>
          <dgm:chPref val="3"/>
          <dgm:bulletEnabled val="1"/>
        </dgm:presLayoutVars>
      </dgm:prSet>
      <dgm:spPr/>
    </dgm:pt>
    <dgm:pt modelId="{3D1418C0-6FB6-4541-8759-9E85118781AF}" type="pres">
      <dgm:prSet presAssocID="{10BB6702-B937-4A80-8B99-35E7F0EC0F05}" presName="childText3" presStyleLbl="solidAlignAcc1" presStyleIdx="2" presStyleCnt="3" custScaleX="120006" custLinFactNeighborX="9892" custLinFactNeighborY="-551">
        <dgm:presLayoutVars>
          <dgm:chMax val="0"/>
          <dgm:chPref val="0"/>
          <dgm:bulletEnabled val="1"/>
        </dgm:presLayoutVars>
      </dgm:prSet>
      <dgm:spPr/>
    </dgm:pt>
  </dgm:ptLst>
  <dgm:cxnLst>
    <dgm:cxn modelId="{9AD88107-B830-439E-B899-0BFA97367D29}" type="presOf" srcId="{7151FB55-01A9-4A5C-8012-3FEF77DEC88F}" destId="{3D1418C0-6FB6-4541-8759-9E85118781AF}" srcOrd="0" destOrd="1" presId="urn:microsoft.com/office/officeart/2009/3/layout/IncreasingArrowsProcess"/>
    <dgm:cxn modelId="{79983B10-D3FA-4CF0-9CF9-F5EF7C353957}" type="presOf" srcId="{6B028049-D20A-46B2-9EAF-D71D25C6369F}" destId="{3D1418C0-6FB6-4541-8759-9E85118781AF}" srcOrd="0" destOrd="0" presId="urn:microsoft.com/office/officeart/2009/3/layout/IncreasingArrowsProcess"/>
    <dgm:cxn modelId="{5255242A-7CD2-4A88-8AA9-A5791B41EFBC}" srcId="{10BB6702-B937-4A80-8B99-35E7F0EC0F05}" destId="{7151FB55-01A9-4A5C-8012-3FEF77DEC88F}" srcOrd="1" destOrd="0" parTransId="{D2BB5E03-AA10-4196-869F-A6D547AEF5B3}" sibTransId="{0B2A341A-AB10-4B00-B393-4F6431403CB8}"/>
    <dgm:cxn modelId="{468CD539-5A81-4DAB-8365-41C60F1B02E3}" srcId="{669CF1FF-A8AA-4A6C-A18F-D9BE7E6A22DA}" destId="{10BB6702-B937-4A80-8B99-35E7F0EC0F05}" srcOrd="2" destOrd="0" parTransId="{2E61B195-205D-4A17-A861-91337C2299A6}" sibTransId="{3154AE67-B2B1-4D25-AE33-8B3C6448EF76}"/>
    <dgm:cxn modelId="{FE57213F-9FC8-4C88-A58C-04A1A48CE92F}" srcId="{10BB6702-B937-4A80-8B99-35E7F0EC0F05}" destId="{6B028049-D20A-46B2-9EAF-D71D25C6369F}" srcOrd="0" destOrd="0" parTransId="{5646A69E-7DCF-456E-B63F-458B82345F28}" sibTransId="{2B209216-23BC-4174-9665-2C36D90EFD6D}"/>
    <dgm:cxn modelId="{ED88AD5C-6C9F-4830-AAFA-829056CE3B6E}" type="presOf" srcId="{669CF1FF-A8AA-4A6C-A18F-D9BE7E6A22DA}" destId="{3C93D8AB-828A-403B-A33B-4038406F37F2}" srcOrd="0" destOrd="0" presId="urn:microsoft.com/office/officeart/2009/3/layout/IncreasingArrowsProcess"/>
    <dgm:cxn modelId="{FFEC3548-6B4C-4352-9165-CF8BB0CB2144}" type="presOf" srcId="{3FA11A08-97F6-4DE9-A4A1-2AD5D4016D73}" destId="{EA6A8FC9-3E42-4C5E-8B8E-CCA72C8C2F0A}" srcOrd="0" destOrd="1" presId="urn:microsoft.com/office/officeart/2009/3/layout/IncreasingArrowsProcess"/>
    <dgm:cxn modelId="{4EA23D6B-4B4A-45F0-A498-4CA1EB9EBF9E}" srcId="{4E0F5D73-5CF2-4052-9857-D798A1D1D88B}" destId="{104759DA-205A-4E15-BF6A-F27C3D69067D}" srcOrd="0" destOrd="0" parTransId="{04EA4FDA-3F1A-4268-826A-FE748846CACE}" sibTransId="{F6A2ADF1-56D1-47C6-A9D1-961871EFBF98}"/>
    <dgm:cxn modelId="{E26A526F-8C1B-409B-879A-71FDA31992E1}" srcId="{4E0F5D73-5CF2-4052-9857-D798A1D1D88B}" destId="{3FA11A08-97F6-4DE9-A4A1-2AD5D4016D73}" srcOrd="1" destOrd="0" parTransId="{435C2A36-EA45-4D34-A9E9-F020FAEB3258}" sibTransId="{552A3172-F349-49E2-9BF5-AA7E0E17118D}"/>
    <dgm:cxn modelId="{FF37746F-12FB-47F7-AA0B-352E1E53C52F}" type="presOf" srcId="{4E0F5D73-5CF2-4052-9857-D798A1D1D88B}" destId="{45B1C0EF-C09B-4295-A481-FEA39710D74C}" srcOrd="0" destOrd="0" presId="urn:microsoft.com/office/officeart/2009/3/layout/IncreasingArrowsProcess"/>
    <dgm:cxn modelId="{DF74128F-F69F-4FA6-AF78-F407AFD1E0FD}" type="presOf" srcId="{62A19996-43B9-413A-99CE-0DFDF5346EE2}" destId="{0B7D976E-3250-491A-B11E-83590552CB5F}" srcOrd="0" destOrd="1" presId="urn:microsoft.com/office/officeart/2009/3/layout/IncreasingArrowsProcess"/>
    <dgm:cxn modelId="{8F035F93-2C99-4EB2-9B4A-83B10B088BAA}" type="presOf" srcId="{10BB6702-B937-4A80-8B99-35E7F0EC0F05}" destId="{98D2D6FA-4A72-42BC-9AD2-B26D4D1C8CA6}" srcOrd="0" destOrd="0" presId="urn:microsoft.com/office/officeart/2009/3/layout/IncreasingArrowsProcess"/>
    <dgm:cxn modelId="{A2F9C4C2-04AE-4855-AC83-C5CA6A573DD3}" srcId="{669CF1FF-A8AA-4A6C-A18F-D9BE7E6A22DA}" destId="{B8533F23-39F5-4472-9154-35D677A9F417}" srcOrd="1" destOrd="0" parTransId="{F413F635-1216-4748-972E-3E55CD36DE18}" sibTransId="{7DF2E555-0AD7-408E-BF97-D96007277DFC}"/>
    <dgm:cxn modelId="{7C66C6C6-4142-4F66-822E-42DE4F53CC41}" type="presOf" srcId="{B8533F23-39F5-4472-9154-35D677A9F417}" destId="{5EF0C389-5BB1-4070-A029-23F32096225A}" srcOrd="0" destOrd="0" presId="urn:microsoft.com/office/officeart/2009/3/layout/IncreasingArrowsProcess"/>
    <dgm:cxn modelId="{40C0FED1-BCA5-42C7-AEA1-A5B7CF0AB481}" srcId="{669CF1FF-A8AA-4A6C-A18F-D9BE7E6A22DA}" destId="{4E0F5D73-5CF2-4052-9857-D798A1D1D88B}" srcOrd="0" destOrd="0" parTransId="{A3235D2F-314B-488C-8BDA-A8593B7B7202}" sibTransId="{AA2DED02-FE05-496D-A8FC-A2396CCBB728}"/>
    <dgm:cxn modelId="{5C5349E3-1050-45D5-AC97-F7FF5E6E490D}" type="presOf" srcId="{104759DA-205A-4E15-BF6A-F27C3D69067D}" destId="{EA6A8FC9-3E42-4C5E-8B8E-CCA72C8C2F0A}" srcOrd="0" destOrd="0" presId="urn:microsoft.com/office/officeart/2009/3/layout/IncreasingArrowsProcess"/>
    <dgm:cxn modelId="{ABF1E2E6-1379-4CD0-8431-1EA9620DA55A}" srcId="{B8533F23-39F5-4472-9154-35D677A9F417}" destId="{9B450D70-103D-4638-ABD2-932FE43483AF}" srcOrd="0" destOrd="0" parTransId="{A9948766-888C-45AD-85DC-5461B27D6E5C}" sibTransId="{51B00C96-D616-4850-8DAC-67209340998E}"/>
    <dgm:cxn modelId="{2A273BF2-F01D-488F-96D2-43FB4856CDB9}" type="presOf" srcId="{9B450D70-103D-4638-ABD2-932FE43483AF}" destId="{0B7D976E-3250-491A-B11E-83590552CB5F}" srcOrd="0" destOrd="0" presId="urn:microsoft.com/office/officeart/2009/3/layout/IncreasingArrowsProcess"/>
    <dgm:cxn modelId="{4B4DC9F7-E2AA-4435-A260-83DB2BE4DFD2}" srcId="{B8533F23-39F5-4472-9154-35D677A9F417}" destId="{62A19996-43B9-413A-99CE-0DFDF5346EE2}" srcOrd="1" destOrd="0" parTransId="{AC0B835D-A512-49D2-B678-38939FE5D04C}" sibTransId="{759FF799-F9A3-4579-BCA5-804AE7315257}"/>
    <dgm:cxn modelId="{CDF71B80-B47C-4AD4-BC47-3051F2590EF8}" type="presParOf" srcId="{3C93D8AB-828A-403B-A33B-4038406F37F2}" destId="{45B1C0EF-C09B-4295-A481-FEA39710D74C}" srcOrd="0" destOrd="0" presId="urn:microsoft.com/office/officeart/2009/3/layout/IncreasingArrowsProcess"/>
    <dgm:cxn modelId="{FBE88565-AD05-4C25-8E74-F2DDA44337BA}" type="presParOf" srcId="{3C93D8AB-828A-403B-A33B-4038406F37F2}" destId="{EA6A8FC9-3E42-4C5E-8B8E-CCA72C8C2F0A}" srcOrd="1" destOrd="0" presId="urn:microsoft.com/office/officeart/2009/3/layout/IncreasingArrowsProcess"/>
    <dgm:cxn modelId="{09D7FAB9-C1CA-4455-8ACD-8793E9FD647F}" type="presParOf" srcId="{3C93D8AB-828A-403B-A33B-4038406F37F2}" destId="{5EF0C389-5BB1-4070-A029-23F32096225A}" srcOrd="2" destOrd="0" presId="urn:microsoft.com/office/officeart/2009/3/layout/IncreasingArrowsProcess"/>
    <dgm:cxn modelId="{1FC13AA4-BA23-4CCD-8205-21E99132D266}" type="presParOf" srcId="{3C93D8AB-828A-403B-A33B-4038406F37F2}" destId="{0B7D976E-3250-491A-B11E-83590552CB5F}" srcOrd="3" destOrd="0" presId="urn:microsoft.com/office/officeart/2009/3/layout/IncreasingArrowsProcess"/>
    <dgm:cxn modelId="{AB905089-EFFE-4404-AC14-A9F7B2A32277}" type="presParOf" srcId="{3C93D8AB-828A-403B-A33B-4038406F37F2}" destId="{98D2D6FA-4A72-42BC-9AD2-B26D4D1C8CA6}" srcOrd="4" destOrd="0" presId="urn:microsoft.com/office/officeart/2009/3/layout/IncreasingArrowsProcess"/>
    <dgm:cxn modelId="{8E14D619-E8AA-4926-91E1-FDA1E943DAB2}" type="presParOf" srcId="{3C93D8AB-828A-403B-A33B-4038406F37F2}" destId="{3D1418C0-6FB6-4541-8759-9E85118781A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4EB4AD-FFD0-48DB-9323-4CC8BE9DC149}"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US"/>
        </a:p>
      </dgm:t>
    </dgm:pt>
    <dgm:pt modelId="{279AA95C-39E5-4ECE-96C0-49493F12950E}">
      <dgm:prSet phldrT="[Text]"/>
      <dgm:spPr>
        <a:solidFill>
          <a:srgbClr val="002878"/>
        </a:solidFill>
        <a:ln>
          <a:solidFill>
            <a:srgbClr val="1E315F"/>
          </a:solidFill>
        </a:ln>
      </dgm:spPr>
      <dgm:t>
        <a:bodyPr/>
        <a:lstStyle/>
        <a:p>
          <a:r>
            <a:rPr lang="en-US" b="1" i="0" dirty="0"/>
            <a:t>Availability: </a:t>
          </a:r>
          <a:r>
            <a:rPr lang="en-US" b="0" i="0" dirty="0"/>
            <a:t>Monday–Friday inpatient consultation service.</a:t>
          </a:r>
          <a:endParaRPr lang="en-US" dirty="0"/>
        </a:p>
      </dgm:t>
    </dgm:pt>
    <dgm:pt modelId="{40B3707A-D2E3-41AE-A74C-7B94D7B31254}" type="parTrans" cxnId="{5CEC7B12-7302-457D-82C4-44C1259B647E}">
      <dgm:prSet/>
      <dgm:spPr/>
      <dgm:t>
        <a:bodyPr/>
        <a:lstStyle/>
        <a:p>
          <a:endParaRPr lang="en-US"/>
        </a:p>
      </dgm:t>
    </dgm:pt>
    <dgm:pt modelId="{AD50538E-B25C-4B10-85D8-AED8EE057B55}" type="sibTrans" cxnId="{5CEC7B12-7302-457D-82C4-44C1259B647E}">
      <dgm:prSet/>
      <dgm:spPr/>
      <dgm:t>
        <a:bodyPr/>
        <a:lstStyle/>
        <a:p>
          <a:endParaRPr lang="en-US"/>
        </a:p>
      </dgm:t>
    </dgm:pt>
    <dgm:pt modelId="{8E99A3A2-4402-4E40-8FEF-2DBF6B56DFBF}">
      <dgm:prSet/>
      <dgm:spPr>
        <a:solidFill>
          <a:srgbClr val="002878"/>
        </a:solidFill>
        <a:ln>
          <a:solidFill>
            <a:srgbClr val="1E315F"/>
          </a:solidFill>
        </a:ln>
      </dgm:spPr>
      <dgm:t>
        <a:bodyPr/>
        <a:lstStyle/>
        <a:p>
          <a:r>
            <a:rPr lang="en-US" b="1" i="0" dirty="0"/>
            <a:t>Staffing: </a:t>
          </a:r>
          <a:r>
            <a:rPr lang="en-US" b="0" i="0" dirty="0"/>
            <a:t>0.8 physician, 0.9 registered nurse, 0.9 social worker, and 1.0 program coordinator.</a:t>
          </a:r>
        </a:p>
      </dgm:t>
    </dgm:pt>
    <dgm:pt modelId="{11B9E34E-0640-4F95-9035-4B2BC4E09738}" type="parTrans" cxnId="{8C59286D-6737-467C-AB57-419847C9B516}">
      <dgm:prSet/>
      <dgm:spPr/>
      <dgm:t>
        <a:bodyPr/>
        <a:lstStyle/>
        <a:p>
          <a:endParaRPr lang="en-US"/>
        </a:p>
      </dgm:t>
    </dgm:pt>
    <dgm:pt modelId="{CE78F420-18CB-40AE-870A-140EDA06007A}" type="sibTrans" cxnId="{8C59286D-6737-467C-AB57-419847C9B516}">
      <dgm:prSet/>
      <dgm:spPr/>
      <dgm:t>
        <a:bodyPr/>
        <a:lstStyle/>
        <a:p>
          <a:endParaRPr lang="en-US"/>
        </a:p>
      </dgm:t>
    </dgm:pt>
    <dgm:pt modelId="{D8655B1A-1BC4-4EA5-B054-A32E27BDA1A4}">
      <dgm:prSet/>
      <dgm:spPr>
        <a:solidFill>
          <a:srgbClr val="002878"/>
        </a:solidFill>
        <a:ln>
          <a:solidFill>
            <a:srgbClr val="1E315F"/>
          </a:solidFill>
        </a:ln>
      </dgm:spPr>
      <dgm:t>
        <a:bodyPr/>
        <a:lstStyle/>
        <a:p>
          <a:r>
            <a:rPr lang="en-US" b="1" i="0" dirty="0"/>
            <a:t>Patient volume: </a:t>
          </a:r>
          <a:r>
            <a:rPr lang="en-US" b="0" i="0" dirty="0"/>
            <a:t>5.0% palliative care service penetration and 1200 initial palliative care consults annually.</a:t>
          </a:r>
        </a:p>
      </dgm:t>
    </dgm:pt>
    <dgm:pt modelId="{1CB87A76-E3D0-4FFE-8D18-569F3A0AF7F4}" type="parTrans" cxnId="{C879A4AE-884E-4E25-A064-3B3E5599A3F7}">
      <dgm:prSet/>
      <dgm:spPr/>
      <dgm:t>
        <a:bodyPr/>
        <a:lstStyle/>
        <a:p>
          <a:endParaRPr lang="en-US"/>
        </a:p>
      </dgm:t>
    </dgm:pt>
    <dgm:pt modelId="{DD104DD8-2956-4C7F-A5E1-28615DB0A7A8}" type="sibTrans" cxnId="{C879A4AE-884E-4E25-A064-3B3E5599A3F7}">
      <dgm:prSet/>
      <dgm:spPr/>
      <dgm:t>
        <a:bodyPr/>
        <a:lstStyle/>
        <a:p>
          <a:endParaRPr lang="en-US"/>
        </a:p>
      </dgm:t>
    </dgm:pt>
    <dgm:pt modelId="{AB1252ED-37B5-4EA4-ACA3-D024C42AEEA4}" type="pres">
      <dgm:prSet presAssocID="{284EB4AD-FFD0-48DB-9323-4CC8BE9DC149}" presName="Name0" presStyleCnt="0">
        <dgm:presLayoutVars>
          <dgm:resizeHandles/>
        </dgm:presLayoutVars>
      </dgm:prSet>
      <dgm:spPr/>
    </dgm:pt>
    <dgm:pt modelId="{767A4415-E772-4037-B77D-33244DB78064}" type="pres">
      <dgm:prSet presAssocID="{279AA95C-39E5-4ECE-96C0-49493F12950E}" presName="text" presStyleLbl="node1" presStyleIdx="0" presStyleCnt="3">
        <dgm:presLayoutVars>
          <dgm:bulletEnabled val="1"/>
        </dgm:presLayoutVars>
      </dgm:prSet>
      <dgm:spPr/>
    </dgm:pt>
    <dgm:pt modelId="{8A79BE64-1B95-4404-9729-B5E5BE829811}" type="pres">
      <dgm:prSet presAssocID="{AD50538E-B25C-4B10-85D8-AED8EE057B55}" presName="space" presStyleCnt="0"/>
      <dgm:spPr/>
    </dgm:pt>
    <dgm:pt modelId="{D4AAE064-8845-4F65-9399-78BC3E858590}" type="pres">
      <dgm:prSet presAssocID="{8E99A3A2-4402-4E40-8FEF-2DBF6B56DFBF}" presName="text" presStyleLbl="node1" presStyleIdx="1" presStyleCnt="3">
        <dgm:presLayoutVars>
          <dgm:bulletEnabled val="1"/>
        </dgm:presLayoutVars>
      </dgm:prSet>
      <dgm:spPr/>
    </dgm:pt>
    <dgm:pt modelId="{7D64E431-F6F7-43A6-B888-434A417B6657}" type="pres">
      <dgm:prSet presAssocID="{CE78F420-18CB-40AE-870A-140EDA06007A}" presName="space" presStyleCnt="0"/>
      <dgm:spPr/>
    </dgm:pt>
    <dgm:pt modelId="{C0078DB2-8086-45BD-B834-0DEF78E5B71F}" type="pres">
      <dgm:prSet presAssocID="{D8655B1A-1BC4-4EA5-B054-A32E27BDA1A4}" presName="text" presStyleLbl="node1" presStyleIdx="2" presStyleCnt="3">
        <dgm:presLayoutVars>
          <dgm:bulletEnabled val="1"/>
        </dgm:presLayoutVars>
      </dgm:prSet>
      <dgm:spPr/>
    </dgm:pt>
  </dgm:ptLst>
  <dgm:cxnLst>
    <dgm:cxn modelId="{72D2510F-8CCC-4407-91B5-01B07117C2B7}" type="presOf" srcId="{8E99A3A2-4402-4E40-8FEF-2DBF6B56DFBF}" destId="{D4AAE064-8845-4F65-9399-78BC3E858590}" srcOrd="0" destOrd="0" presId="urn:diagrams.loki3.com/VaryingWidthList"/>
    <dgm:cxn modelId="{5CEC7B12-7302-457D-82C4-44C1259B647E}" srcId="{284EB4AD-FFD0-48DB-9323-4CC8BE9DC149}" destId="{279AA95C-39E5-4ECE-96C0-49493F12950E}" srcOrd="0" destOrd="0" parTransId="{40B3707A-D2E3-41AE-A74C-7B94D7B31254}" sibTransId="{AD50538E-B25C-4B10-85D8-AED8EE057B55}"/>
    <dgm:cxn modelId="{8C59286D-6737-467C-AB57-419847C9B516}" srcId="{284EB4AD-FFD0-48DB-9323-4CC8BE9DC149}" destId="{8E99A3A2-4402-4E40-8FEF-2DBF6B56DFBF}" srcOrd="1" destOrd="0" parTransId="{11B9E34E-0640-4F95-9035-4B2BC4E09738}" sibTransId="{CE78F420-18CB-40AE-870A-140EDA06007A}"/>
    <dgm:cxn modelId="{14958B77-1781-4E69-9804-D3627A43DAE4}" type="presOf" srcId="{284EB4AD-FFD0-48DB-9323-4CC8BE9DC149}" destId="{AB1252ED-37B5-4EA4-ACA3-D024C42AEEA4}" srcOrd="0" destOrd="0" presId="urn:diagrams.loki3.com/VaryingWidthList"/>
    <dgm:cxn modelId="{8A8DE65A-C2DC-4FAB-A084-E8AD13098F3B}" type="presOf" srcId="{279AA95C-39E5-4ECE-96C0-49493F12950E}" destId="{767A4415-E772-4037-B77D-33244DB78064}" srcOrd="0" destOrd="0" presId="urn:diagrams.loki3.com/VaryingWidthList"/>
    <dgm:cxn modelId="{C879A4AE-884E-4E25-A064-3B3E5599A3F7}" srcId="{284EB4AD-FFD0-48DB-9323-4CC8BE9DC149}" destId="{D8655B1A-1BC4-4EA5-B054-A32E27BDA1A4}" srcOrd="2" destOrd="0" parTransId="{1CB87A76-E3D0-4FFE-8D18-569F3A0AF7F4}" sibTransId="{DD104DD8-2956-4C7F-A5E1-28615DB0A7A8}"/>
    <dgm:cxn modelId="{900525E8-0520-4BC1-A5E7-2997EAA98293}" type="presOf" srcId="{D8655B1A-1BC4-4EA5-B054-A32E27BDA1A4}" destId="{C0078DB2-8086-45BD-B834-0DEF78E5B71F}" srcOrd="0" destOrd="0" presId="urn:diagrams.loki3.com/VaryingWidthList"/>
    <dgm:cxn modelId="{EFA5E993-35A1-4779-AEA9-3ACB2B27B1AF}" type="presParOf" srcId="{AB1252ED-37B5-4EA4-ACA3-D024C42AEEA4}" destId="{767A4415-E772-4037-B77D-33244DB78064}" srcOrd="0" destOrd="0" presId="urn:diagrams.loki3.com/VaryingWidthList"/>
    <dgm:cxn modelId="{8C745E31-DA68-4FBF-BF0D-962BA2C6C45B}" type="presParOf" srcId="{AB1252ED-37B5-4EA4-ACA3-D024C42AEEA4}" destId="{8A79BE64-1B95-4404-9729-B5E5BE829811}" srcOrd="1" destOrd="0" presId="urn:diagrams.loki3.com/VaryingWidthList"/>
    <dgm:cxn modelId="{DA6476DA-AEA2-426C-B18B-9B49E61E1F19}" type="presParOf" srcId="{AB1252ED-37B5-4EA4-ACA3-D024C42AEEA4}" destId="{D4AAE064-8845-4F65-9399-78BC3E858590}" srcOrd="2" destOrd="0" presId="urn:diagrams.loki3.com/VaryingWidthList"/>
    <dgm:cxn modelId="{47E3AC39-BFB8-4CCB-B7B6-E2157C27F941}" type="presParOf" srcId="{AB1252ED-37B5-4EA4-ACA3-D024C42AEEA4}" destId="{7D64E431-F6F7-43A6-B888-434A417B6657}" srcOrd="3" destOrd="0" presId="urn:diagrams.loki3.com/VaryingWidthList"/>
    <dgm:cxn modelId="{CE869673-4117-4696-905B-6F2804A3B74D}" type="presParOf" srcId="{AB1252ED-37B5-4EA4-ACA3-D024C42AEEA4}" destId="{C0078DB2-8086-45BD-B834-0DEF78E5B71F}" srcOrd="4" destOrd="0" presId="urn:diagrams.loki3.com/VaryingWidthList"/>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51E12FB-D62C-4D47-B075-87C6D93EBC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58F24B-26A3-494C-8D55-4EC676441BF0}">
      <dgm:prSet custT="1"/>
      <dgm:spPr/>
      <dgm:t>
        <a:bodyPr/>
        <a:lstStyle/>
        <a:p>
          <a:pPr>
            <a:lnSpc>
              <a:spcPct val="100000"/>
            </a:lnSpc>
          </a:pPr>
          <a:r>
            <a:rPr lang="en-US" sz="2800" dirty="0">
              <a:solidFill>
                <a:schemeClr val="bg1"/>
              </a:solidFill>
              <a:latin typeface="Helvetica" panose="020B0604020202020204" pitchFamily="34" charset="0"/>
              <a:cs typeface="Helvetica" panose="020B0604020202020204" pitchFamily="34" charset="0"/>
            </a:rPr>
            <a:t>Summary</a:t>
          </a:r>
        </a:p>
      </dgm:t>
    </dgm:pt>
    <dgm:pt modelId="{AFC1210F-1692-4CCE-96F1-96723A22F4F2}" type="parTrans" cxnId="{325EF571-02A7-4FBF-9F3D-B249FCF91CC5}">
      <dgm:prSet/>
      <dgm:spPr/>
      <dgm:t>
        <a:bodyPr/>
        <a:lstStyle/>
        <a:p>
          <a:endParaRPr lang="en-US"/>
        </a:p>
      </dgm:t>
    </dgm:pt>
    <dgm:pt modelId="{9162E954-72C9-4B7A-8F32-189D4204F901}" type="sibTrans" cxnId="{325EF571-02A7-4FBF-9F3D-B249FCF91CC5}">
      <dgm:prSet/>
      <dgm:spPr/>
      <dgm:t>
        <a:bodyPr/>
        <a:lstStyle/>
        <a:p>
          <a:endParaRPr lang="en-US"/>
        </a:p>
      </dgm:t>
    </dgm:pt>
    <dgm:pt modelId="{C93403E0-CA50-4C5F-BEAA-9DA079904AD7}">
      <dgm:prSet custT="1"/>
      <dgm:spPr/>
      <dgm:t>
        <a:bodyPr/>
        <a:lstStyle/>
        <a:p>
          <a:pPr algn="r">
            <a:lnSpc>
              <a:spcPct val="100000"/>
            </a:lnSpc>
          </a:pPr>
          <a:r>
            <a:rPr lang="en-US" sz="2800" dirty="0">
              <a:solidFill>
                <a:schemeClr val="bg1"/>
              </a:solidFill>
              <a:latin typeface="Helvetica" panose="020B0604020202020204" pitchFamily="34" charset="0"/>
              <a:cs typeface="Helvetica" panose="020B0604020202020204" pitchFamily="34" charset="0"/>
            </a:rPr>
            <a:t>Stats on core &amp; optional data elements</a:t>
          </a:r>
        </a:p>
      </dgm:t>
    </dgm:pt>
    <dgm:pt modelId="{0CE4C3AC-8FF7-4632-BB2F-274E5E59F299}" type="parTrans" cxnId="{4C5FADFA-D3FB-43B4-A66B-385CFB2DB79C}">
      <dgm:prSet/>
      <dgm:spPr/>
      <dgm:t>
        <a:bodyPr/>
        <a:lstStyle/>
        <a:p>
          <a:endParaRPr lang="en-US"/>
        </a:p>
      </dgm:t>
    </dgm:pt>
    <dgm:pt modelId="{543D83E3-8B07-4491-8159-644FC0765038}" type="sibTrans" cxnId="{4C5FADFA-D3FB-43B4-A66B-385CFB2DB79C}">
      <dgm:prSet/>
      <dgm:spPr/>
      <dgm:t>
        <a:bodyPr/>
        <a:lstStyle/>
        <a:p>
          <a:endParaRPr lang="en-US"/>
        </a:p>
      </dgm:t>
    </dgm:pt>
    <dgm:pt modelId="{1615FDED-0D80-4EBA-A369-7B9620713409}">
      <dgm:prSet custT="1"/>
      <dgm:spPr/>
      <dgm:t>
        <a:bodyPr/>
        <a:lstStyle/>
        <a:p>
          <a:pPr>
            <a:lnSpc>
              <a:spcPct val="100000"/>
            </a:lnSpc>
          </a:pPr>
          <a:r>
            <a:rPr lang="en-US" sz="2800" dirty="0">
              <a:solidFill>
                <a:schemeClr val="bg1"/>
              </a:solidFill>
              <a:latin typeface="Helvetica" panose="020B0604020202020204" pitchFamily="34" charset="0"/>
              <a:cs typeface="Helvetica" panose="020B0604020202020204" pitchFamily="34" charset="0"/>
            </a:rPr>
            <a:t>Trend</a:t>
          </a:r>
        </a:p>
      </dgm:t>
    </dgm:pt>
    <dgm:pt modelId="{36C174E1-983E-4A84-85AA-B09D5C6AF434}" type="parTrans" cxnId="{3640C73A-85B6-4F3A-B31F-0F76A95461CE}">
      <dgm:prSet/>
      <dgm:spPr/>
      <dgm:t>
        <a:bodyPr/>
        <a:lstStyle/>
        <a:p>
          <a:endParaRPr lang="en-US"/>
        </a:p>
      </dgm:t>
    </dgm:pt>
    <dgm:pt modelId="{65F3D53A-28D1-49D5-A0C0-38CE45C5D7C1}" type="sibTrans" cxnId="{3640C73A-85B6-4F3A-B31F-0F76A95461CE}">
      <dgm:prSet/>
      <dgm:spPr/>
      <dgm:t>
        <a:bodyPr/>
        <a:lstStyle/>
        <a:p>
          <a:endParaRPr lang="en-US"/>
        </a:p>
      </dgm:t>
    </dgm:pt>
    <dgm:pt modelId="{C8B74C17-B049-403A-AC83-38D7CD4A0841}">
      <dgm:prSet custT="1"/>
      <dgm:spPr/>
      <dgm:t>
        <a:bodyPr/>
        <a:lstStyle/>
        <a:p>
          <a:pPr algn="r">
            <a:lnSpc>
              <a:spcPct val="100000"/>
            </a:lnSpc>
          </a:pPr>
          <a:r>
            <a:rPr lang="en-US" sz="2800" dirty="0">
              <a:solidFill>
                <a:schemeClr val="bg1"/>
              </a:solidFill>
              <a:latin typeface="Helvetica" panose="020B0604020202020204" pitchFamily="34" charset="0"/>
              <a:cs typeface="Helvetica" panose="020B0604020202020204" pitchFamily="34" charset="0"/>
            </a:rPr>
            <a:t>Over time for user selected measures</a:t>
          </a:r>
        </a:p>
      </dgm:t>
    </dgm:pt>
    <dgm:pt modelId="{99CB76B1-EEBF-4BF6-9FD4-353E8E874490}" type="parTrans" cxnId="{2CE4D43D-3CF3-4B0D-B9E2-F06259C7BA50}">
      <dgm:prSet/>
      <dgm:spPr/>
      <dgm:t>
        <a:bodyPr/>
        <a:lstStyle/>
        <a:p>
          <a:endParaRPr lang="en-US"/>
        </a:p>
      </dgm:t>
    </dgm:pt>
    <dgm:pt modelId="{8283A972-40F7-4680-9EA6-7D47D4811F0C}" type="sibTrans" cxnId="{2CE4D43D-3CF3-4B0D-B9E2-F06259C7BA50}">
      <dgm:prSet/>
      <dgm:spPr/>
      <dgm:t>
        <a:bodyPr/>
        <a:lstStyle/>
        <a:p>
          <a:endParaRPr lang="en-US"/>
        </a:p>
      </dgm:t>
    </dgm:pt>
    <dgm:pt modelId="{3729CDE5-58F6-4E4C-B067-8E8C7AB57F6B}">
      <dgm:prSet custT="1"/>
      <dgm:spPr/>
      <dgm:t>
        <a:bodyPr/>
        <a:lstStyle/>
        <a:p>
          <a:pPr>
            <a:lnSpc>
              <a:spcPct val="100000"/>
            </a:lnSpc>
          </a:pPr>
          <a:r>
            <a:rPr lang="en-US" sz="2800" dirty="0">
              <a:solidFill>
                <a:schemeClr val="bg1"/>
              </a:solidFill>
              <a:latin typeface="Helvetica" panose="020B0604020202020204" pitchFamily="34" charset="0"/>
              <a:cs typeface="Helvetica" panose="020B0604020202020204" pitchFamily="34" charset="0"/>
            </a:rPr>
            <a:t>Member</a:t>
          </a:r>
          <a:r>
            <a:rPr lang="en-US" sz="2800" dirty="0">
              <a:solidFill>
                <a:schemeClr val="bg1"/>
              </a:solidFill>
              <a:latin typeface="Avenir Book" panose="02000503020000020003" pitchFamily="2" charset="0"/>
            </a:rPr>
            <a:t> </a:t>
          </a:r>
          <a:r>
            <a:rPr lang="en-US" sz="2800" dirty="0">
              <a:solidFill>
                <a:schemeClr val="bg1"/>
              </a:solidFill>
              <a:latin typeface="Helvetica" panose="020B0604020202020204" pitchFamily="34" charset="0"/>
              <a:cs typeface="Helvetica" panose="020B0604020202020204" pitchFamily="34" charset="0"/>
            </a:rPr>
            <a:t>Comparison</a:t>
          </a:r>
        </a:p>
      </dgm:t>
    </dgm:pt>
    <dgm:pt modelId="{D6A96C55-5B77-4D6C-88CE-11981E74F9A1}" type="parTrans" cxnId="{85BA6F6E-7163-4DA7-8780-D53ECDD22CA5}">
      <dgm:prSet/>
      <dgm:spPr/>
      <dgm:t>
        <a:bodyPr/>
        <a:lstStyle/>
        <a:p>
          <a:endParaRPr lang="en-US"/>
        </a:p>
      </dgm:t>
    </dgm:pt>
    <dgm:pt modelId="{A5A5C2EF-788D-4408-9B1B-2498F8914471}" type="sibTrans" cxnId="{85BA6F6E-7163-4DA7-8780-D53ECDD22CA5}">
      <dgm:prSet/>
      <dgm:spPr/>
      <dgm:t>
        <a:bodyPr/>
        <a:lstStyle/>
        <a:p>
          <a:endParaRPr lang="en-US"/>
        </a:p>
      </dgm:t>
    </dgm:pt>
    <dgm:pt modelId="{11D67288-9A13-4455-9CCD-C0EC6FD99B1E}">
      <dgm:prSet custT="1"/>
      <dgm:spPr/>
      <dgm:t>
        <a:bodyPr/>
        <a:lstStyle/>
        <a:p>
          <a:pPr algn="r">
            <a:lnSpc>
              <a:spcPct val="100000"/>
            </a:lnSpc>
          </a:pPr>
          <a:r>
            <a:rPr lang="en-US" sz="2800" dirty="0">
              <a:solidFill>
                <a:schemeClr val="bg1"/>
              </a:solidFill>
              <a:latin typeface="Helvetica" panose="020B0604020202020204" pitchFamily="34" charset="0"/>
              <a:cs typeface="Helvetica" panose="020B0604020202020204" pitchFamily="34" charset="0"/>
            </a:rPr>
            <a:t>Benchmark reports to appropriate cohorts</a:t>
          </a:r>
        </a:p>
      </dgm:t>
    </dgm:pt>
    <dgm:pt modelId="{217A593C-991A-4270-8105-093ACBFDA16A}" type="parTrans" cxnId="{066DFF56-BE4A-49F2-BABA-8D64BAE560E9}">
      <dgm:prSet/>
      <dgm:spPr/>
      <dgm:t>
        <a:bodyPr/>
        <a:lstStyle/>
        <a:p>
          <a:endParaRPr lang="en-US"/>
        </a:p>
      </dgm:t>
    </dgm:pt>
    <dgm:pt modelId="{04526F67-99C3-4C5A-B3A4-D1F9D78DC995}" type="sibTrans" cxnId="{066DFF56-BE4A-49F2-BABA-8D64BAE560E9}">
      <dgm:prSet/>
      <dgm:spPr/>
      <dgm:t>
        <a:bodyPr/>
        <a:lstStyle/>
        <a:p>
          <a:endParaRPr lang="en-US"/>
        </a:p>
      </dgm:t>
    </dgm:pt>
    <dgm:pt modelId="{3E4747D8-2842-4B2D-9D18-9A1658BA2E41}">
      <dgm:prSet custT="1"/>
      <dgm:spPr/>
      <dgm:t>
        <a:bodyPr/>
        <a:lstStyle/>
        <a:p>
          <a:pPr>
            <a:lnSpc>
              <a:spcPct val="100000"/>
            </a:lnSpc>
          </a:pPr>
          <a:r>
            <a:rPr lang="en-US" sz="2800" dirty="0">
              <a:solidFill>
                <a:schemeClr val="bg1"/>
              </a:solidFill>
              <a:latin typeface="Helvetica" panose="020B0604020202020204" pitchFamily="34" charset="0"/>
              <a:cs typeface="Helvetica" panose="020B0604020202020204" pitchFamily="34" charset="0"/>
            </a:rPr>
            <a:t>Cross-tab</a:t>
          </a:r>
        </a:p>
      </dgm:t>
    </dgm:pt>
    <dgm:pt modelId="{0E8C8C4B-E0BF-4F34-B88D-7EB904D7D521}" type="parTrans" cxnId="{F5DF0E64-573D-4BCC-B9C4-32DC85D92797}">
      <dgm:prSet/>
      <dgm:spPr/>
      <dgm:t>
        <a:bodyPr/>
        <a:lstStyle/>
        <a:p>
          <a:endParaRPr lang="en-US"/>
        </a:p>
      </dgm:t>
    </dgm:pt>
    <dgm:pt modelId="{F7BBDB65-3A96-4EFB-96C0-53461495B565}" type="sibTrans" cxnId="{F5DF0E64-573D-4BCC-B9C4-32DC85D92797}">
      <dgm:prSet/>
      <dgm:spPr/>
      <dgm:t>
        <a:bodyPr/>
        <a:lstStyle/>
        <a:p>
          <a:endParaRPr lang="en-US"/>
        </a:p>
      </dgm:t>
    </dgm:pt>
    <dgm:pt modelId="{2277A2DB-44FD-45DF-8CE2-1194AF5004BD}">
      <dgm:prSet custT="1"/>
      <dgm:spPr/>
      <dgm:t>
        <a:bodyPr/>
        <a:lstStyle/>
        <a:p>
          <a:pPr algn="r">
            <a:lnSpc>
              <a:spcPct val="100000"/>
            </a:lnSpc>
          </a:pPr>
          <a:r>
            <a:rPr lang="en-US" sz="2800" dirty="0">
              <a:solidFill>
                <a:schemeClr val="bg1"/>
              </a:solidFill>
              <a:latin typeface="Helvetica" panose="020B0604020202020204" pitchFamily="34" charset="0"/>
              <a:cs typeface="Helvetica" panose="020B0604020202020204" pitchFamily="34" charset="0"/>
            </a:rPr>
            <a:t>Relationship between two variables</a:t>
          </a:r>
        </a:p>
      </dgm:t>
    </dgm:pt>
    <dgm:pt modelId="{E5D19796-09B0-4974-A2FD-A6467F995CEC}" type="parTrans" cxnId="{D3ADAFD6-1B3C-43C1-B99C-C9CEAFBD22C5}">
      <dgm:prSet/>
      <dgm:spPr/>
      <dgm:t>
        <a:bodyPr/>
        <a:lstStyle/>
        <a:p>
          <a:endParaRPr lang="en-US"/>
        </a:p>
      </dgm:t>
    </dgm:pt>
    <dgm:pt modelId="{829E1ADD-D0D8-4EE3-9C75-FB36A85E1F2C}" type="sibTrans" cxnId="{D3ADAFD6-1B3C-43C1-B99C-C9CEAFBD22C5}">
      <dgm:prSet/>
      <dgm:spPr/>
      <dgm:t>
        <a:bodyPr/>
        <a:lstStyle/>
        <a:p>
          <a:endParaRPr lang="en-US"/>
        </a:p>
      </dgm:t>
    </dgm:pt>
    <dgm:pt modelId="{3FE455C2-03B3-43CA-AEB6-479BB6124BE3}">
      <dgm:prSet custT="1"/>
      <dgm:spPr/>
      <dgm:t>
        <a:bodyPr/>
        <a:lstStyle/>
        <a:p>
          <a:pPr>
            <a:lnSpc>
              <a:spcPct val="100000"/>
            </a:lnSpc>
          </a:pPr>
          <a:r>
            <a:rPr lang="en-US" sz="2800" dirty="0">
              <a:solidFill>
                <a:schemeClr val="bg1"/>
              </a:solidFill>
              <a:latin typeface="Helvetica" panose="020B0604020202020204" pitchFamily="34" charset="0"/>
              <a:cs typeface="Helvetica" panose="020B0604020202020204" pitchFamily="34" charset="0"/>
            </a:rPr>
            <a:t>Database Queries</a:t>
          </a:r>
        </a:p>
      </dgm:t>
    </dgm:pt>
    <dgm:pt modelId="{72DF40FD-9BFD-45AB-9773-25D97B5B186F}" type="parTrans" cxnId="{D7F7F0CA-7DCD-492C-B02D-E6E951A71629}">
      <dgm:prSet/>
      <dgm:spPr/>
      <dgm:t>
        <a:bodyPr/>
        <a:lstStyle/>
        <a:p>
          <a:endParaRPr lang="en-US"/>
        </a:p>
      </dgm:t>
    </dgm:pt>
    <dgm:pt modelId="{E5387389-6957-497F-AA83-2A0DE5C8B229}" type="sibTrans" cxnId="{D7F7F0CA-7DCD-492C-B02D-E6E951A71629}">
      <dgm:prSet/>
      <dgm:spPr/>
      <dgm:t>
        <a:bodyPr/>
        <a:lstStyle/>
        <a:p>
          <a:endParaRPr lang="en-US"/>
        </a:p>
      </dgm:t>
    </dgm:pt>
    <dgm:pt modelId="{2429AC78-970E-4B41-B971-1B3226F697AB}">
      <dgm:prSet custT="1"/>
      <dgm:spPr/>
      <dgm:t>
        <a:bodyPr/>
        <a:lstStyle/>
        <a:p>
          <a:pPr>
            <a:lnSpc>
              <a:spcPct val="100000"/>
            </a:lnSpc>
          </a:pPr>
          <a:r>
            <a:rPr lang="en-US" sz="2800" dirty="0">
              <a:solidFill>
                <a:schemeClr val="bg1"/>
              </a:solidFill>
              <a:latin typeface="Helvetica" panose="020B0604020202020204" pitchFamily="34" charset="0"/>
              <a:cs typeface="Helvetica" panose="020B0604020202020204" pitchFamily="34" charset="0"/>
            </a:rPr>
            <a:t>Summary lists of key variables of interest</a:t>
          </a:r>
        </a:p>
      </dgm:t>
    </dgm:pt>
    <dgm:pt modelId="{B2F19527-E887-4AEF-8C72-2CB277E5EDD5}" type="parTrans" cxnId="{3E1626C8-FFEA-4B34-A7EB-B225C3D57D00}">
      <dgm:prSet/>
      <dgm:spPr/>
      <dgm:t>
        <a:bodyPr/>
        <a:lstStyle/>
        <a:p>
          <a:endParaRPr lang="en-US"/>
        </a:p>
      </dgm:t>
    </dgm:pt>
    <dgm:pt modelId="{BFA8C8FA-5AA1-4D95-AC72-37D04C1CE469}" type="sibTrans" cxnId="{3E1626C8-FFEA-4B34-A7EB-B225C3D57D00}">
      <dgm:prSet/>
      <dgm:spPr/>
      <dgm:t>
        <a:bodyPr/>
        <a:lstStyle/>
        <a:p>
          <a:endParaRPr lang="en-US"/>
        </a:p>
      </dgm:t>
    </dgm:pt>
    <dgm:pt modelId="{A728B4FC-87AD-4F86-862B-AAACFB721B07}" type="pres">
      <dgm:prSet presAssocID="{651E12FB-D62C-4D47-B075-87C6D93EBC94}" presName="root" presStyleCnt="0">
        <dgm:presLayoutVars>
          <dgm:dir/>
          <dgm:resizeHandles val="exact"/>
        </dgm:presLayoutVars>
      </dgm:prSet>
      <dgm:spPr/>
    </dgm:pt>
    <dgm:pt modelId="{CED9DDF7-949C-4A19-87B3-E5FAE9666B7A}" type="pres">
      <dgm:prSet presAssocID="{C958F24B-26A3-494C-8D55-4EC676441BF0}" presName="compNode" presStyleCnt="0"/>
      <dgm:spPr/>
    </dgm:pt>
    <dgm:pt modelId="{1163C132-B846-4177-AEBE-025AFDE1B550}" type="pres">
      <dgm:prSet presAssocID="{C958F24B-26A3-494C-8D55-4EC676441BF0}" presName="bgRect" presStyleLbl="bgShp" presStyleIdx="0" presStyleCnt="5" custLinFactNeighborY="-2918"/>
      <dgm:spPr>
        <a:solidFill>
          <a:srgbClr val="3CC0BD"/>
        </a:solidFill>
      </dgm:spPr>
    </dgm:pt>
    <dgm:pt modelId="{4973AE2F-D3CE-4E12-AC13-CF396271ABE5}" type="pres">
      <dgm:prSet presAssocID="{C958F24B-26A3-494C-8D55-4EC676441BF0}" presName="iconRect" presStyleLbl="node1" presStyleIdx="0" presStyleCnt="5"/>
      <dgm:spPr>
        <a:solidFill>
          <a:srgbClr val="3CC0BD"/>
        </a:solidFill>
        <a:ln>
          <a:noFill/>
        </a:ln>
      </dgm:spPr>
      <dgm:extLst>
        <a:ext uri="{E40237B7-FDA0-4F09-8148-C483321AD2D9}">
          <dgm14:cNvPr xmlns:dgm14="http://schemas.microsoft.com/office/drawing/2010/diagram" id="0" name="" descr="Bar graph with upward trend"/>
        </a:ext>
      </dgm:extLst>
    </dgm:pt>
    <dgm:pt modelId="{6BEAA31C-0429-497B-8420-2038081DD553}" type="pres">
      <dgm:prSet presAssocID="{C958F24B-26A3-494C-8D55-4EC676441BF0}" presName="spaceRect" presStyleCnt="0"/>
      <dgm:spPr/>
    </dgm:pt>
    <dgm:pt modelId="{77836395-5EDC-4194-80D0-230E1D0BC240}" type="pres">
      <dgm:prSet presAssocID="{C958F24B-26A3-494C-8D55-4EC676441BF0}" presName="parTx" presStyleLbl="revTx" presStyleIdx="0" presStyleCnt="10">
        <dgm:presLayoutVars>
          <dgm:chMax val="0"/>
          <dgm:chPref val="0"/>
        </dgm:presLayoutVars>
      </dgm:prSet>
      <dgm:spPr/>
    </dgm:pt>
    <dgm:pt modelId="{7F693C6A-B530-43DF-819D-9CE5B2B78F9A}" type="pres">
      <dgm:prSet presAssocID="{C958F24B-26A3-494C-8D55-4EC676441BF0}" presName="desTx" presStyleLbl="revTx" presStyleIdx="1" presStyleCnt="10" custScaleX="134116" custLinFactNeighborX="-16975" custLinFactNeighborY="-3267">
        <dgm:presLayoutVars/>
      </dgm:prSet>
      <dgm:spPr/>
    </dgm:pt>
    <dgm:pt modelId="{A8A329B0-6EEA-40D2-A29F-2ADAEF2ED641}" type="pres">
      <dgm:prSet presAssocID="{9162E954-72C9-4B7A-8F32-189D4204F901}" presName="sibTrans" presStyleCnt="0"/>
      <dgm:spPr/>
    </dgm:pt>
    <dgm:pt modelId="{FDBAD08A-B294-44BC-9D06-C7568CFD8567}" type="pres">
      <dgm:prSet presAssocID="{1615FDED-0D80-4EBA-A369-7B9620713409}" presName="compNode" presStyleCnt="0"/>
      <dgm:spPr/>
    </dgm:pt>
    <dgm:pt modelId="{F5DDEF30-AAEC-46D5-8325-BEE819ECE96E}" type="pres">
      <dgm:prSet presAssocID="{1615FDED-0D80-4EBA-A369-7B9620713409}" presName="bgRect" presStyleLbl="bgShp" presStyleIdx="1" presStyleCnt="5"/>
      <dgm:spPr>
        <a:solidFill>
          <a:srgbClr val="3CC0BD"/>
        </a:solidFill>
      </dgm:spPr>
    </dgm:pt>
    <dgm:pt modelId="{0358CF85-F0BA-41FF-AE83-882955AD8893}" type="pres">
      <dgm:prSet presAssocID="{1615FDED-0D80-4EBA-A369-7B9620713409}" presName="iconRect" presStyleLbl="node1" presStyleIdx="1" presStyleCnt="5" custLinFactNeighborX="-4943" custLinFactNeighborY="-8718"/>
      <dgm:spPr>
        <a:solidFill>
          <a:srgbClr val="3CC0BD"/>
        </a:solidFill>
        <a:ln>
          <a:noFill/>
        </a:ln>
      </dgm:spPr>
    </dgm:pt>
    <dgm:pt modelId="{658B8F07-2899-48CD-9AEB-7183DB5D4236}" type="pres">
      <dgm:prSet presAssocID="{1615FDED-0D80-4EBA-A369-7B9620713409}" presName="spaceRect" presStyleCnt="0"/>
      <dgm:spPr/>
    </dgm:pt>
    <dgm:pt modelId="{9B96B0A5-91BA-4F59-968A-BE55CD5D9432}" type="pres">
      <dgm:prSet presAssocID="{1615FDED-0D80-4EBA-A369-7B9620713409}" presName="parTx" presStyleLbl="revTx" presStyleIdx="2" presStyleCnt="10">
        <dgm:presLayoutVars>
          <dgm:chMax val="0"/>
          <dgm:chPref val="0"/>
        </dgm:presLayoutVars>
      </dgm:prSet>
      <dgm:spPr/>
    </dgm:pt>
    <dgm:pt modelId="{506D3B2E-185C-42C8-BEC8-704BD1522E65}" type="pres">
      <dgm:prSet presAssocID="{1615FDED-0D80-4EBA-A369-7B9620713409}" presName="desTx" presStyleLbl="revTx" presStyleIdx="3" presStyleCnt="10" custScaleX="177427" custLinFactNeighborX="-39271" custLinFactNeighborY="-2778">
        <dgm:presLayoutVars/>
      </dgm:prSet>
      <dgm:spPr/>
    </dgm:pt>
    <dgm:pt modelId="{797B8A3C-700B-4E0B-A7EE-E96AF173230C}" type="pres">
      <dgm:prSet presAssocID="{65F3D53A-28D1-49D5-A0C0-38CE45C5D7C1}" presName="sibTrans" presStyleCnt="0"/>
      <dgm:spPr/>
    </dgm:pt>
    <dgm:pt modelId="{E9D58960-E44A-496E-A3CD-EF186232C375}" type="pres">
      <dgm:prSet presAssocID="{3729CDE5-58F6-4E4C-B067-8E8C7AB57F6B}" presName="compNode" presStyleCnt="0"/>
      <dgm:spPr/>
    </dgm:pt>
    <dgm:pt modelId="{48241719-AACB-44FB-ABF5-3D7DDC6040AC}" type="pres">
      <dgm:prSet presAssocID="{3729CDE5-58F6-4E4C-B067-8E8C7AB57F6B}" presName="bgRect" presStyleLbl="bgShp" presStyleIdx="2" presStyleCnt="5"/>
      <dgm:spPr>
        <a:solidFill>
          <a:srgbClr val="3CC0BD"/>
        </a:solidFill>
      </dgm:spPr>
    </dgm:pt>
    <dgm:pt modelId="{197293E3-2E17-414E-8561-B1CC4EBD25BD}" type="pres">
      <dgm:prSet presAssocID="{3729CDE5-58F6-4E4C-B067-8E8C7AB57F6B}" presName="iconRect" presStyleLbl="node1" presStyleIdx="2" presStyleCnt="5"/>
      <dgm:spPr>
        <a:solidFill>
          <a:srgbClr val="3CC0BD"/>
        </a:solidFill>
        <a:ln>
          <a:noFill/>
        </a:ln>
      </dgm:spPr>
    </dgm:pt>
    <dgm:pt modelId="{FBBB755C-B7E8-45A2-BE64-D4502287661B}" type="pres">
      <dgm:prSet presAssocID="{3729CDE5-58F6-4E4C-B067-8E8C7AB57F6B}" presName="spaceRect" presStyleCnt="0"/>
      <dgm:spPr/>
    </dgm:pt>
    <dgm:pt modelId="{54C26AB5-AB32-4C7D-931C-98EC09F4451A}" type="pres">
      <dgm:prSet presAssocID="{3729CDE5-58F6-4E4C-B067-8E8C7AB57F6B}" presName="parTx" presStyleLbl="revTx" presStyleIdx="4" presStyleCnt="10">
        <dgm:presLayoutVars>
          <dgm:chMax val="0"/>
          <dgm:chPref val="0"/>
        </dgm:presLayoutVars>
      </dgm:prSet>
      <dgm:spPr/>
    </dgm:pt>
    <dgm:pt modelId="{362C9DFB-94E6-4B60-B8C2-E2F8385E8206}" type="pres">
      <dgm:prSet presAssocID="{3729CDE5-58F6-4E4C-B067-8E8C7AB57F6B}" presName="desTx" presStyleLbl="revTx" presStyleIdx="5" presStyleCnt="10" custScaleX="139255" custLinFactNeighborX="-20185" custLinFactNeighborY="-663">
        <dgm:presLayoutVars/>
      </dgm:prSet>
      <dgm:spPr/>
    </dgm:pt>
    <dgm:pt modelId="{E77390B8-033D-44C9-8C8A-652982E63B12}" type="pres">
      <dgm:prSet presAssocID="{A5A5C2EF-788D-4408-9B1B-2498F8914471}" presName="sibTrans" presStyleCnt="0"/>
      <dgm:spPr/>
    </dgm:pt>
    <dgm:pt modelId="{CCB01794-4F52-4736-8AE1-B346DF23E9BA}" type="pres">
      <dgm:prSet presAssocID="{3E4747D8-2842-4B2D-9D18-9A1658BA2E41}" presName="compNode" presStyleCnt="0"/>
      <dgm:spPr/>
    </dgm:pt>
    <dgm:pt modelId="{5EA5C4A8-D49D-4FDE-B02A-3123CBB121A2}" type="pres">
      <dgm:prSet presAssocID="{3E4747D8-2842-4B2D-9D18-9A1658BA2E41}" presName="bgRect" presStyleLbl="bgShp" presStyleIdx="3" presStyleCnt="5"/>
      <dgm:spPr>
        <a:solidFill>
          <a:srgbClr val="3CC0BD"/>
        </a:solidFill>
      </dgm:spPr>
    </dgm:pt>
    <dgm:pt modelId="{306B4BC6-E1E1-4B83-B0E7-2696A376AEC3}" type="pres">
      <dgm:prSet presAssocID="{3E4747D8-2842-4B2D-9D18-9A1658BA2E41}" presName="iconRect" presStyleLbl="node1" presStyleIdx="3" presStyleCnt="5"/>
      <dgm:spPr>
        <a:solidFill>
          <a:srgbClr val="3CC0BD"/>
        </a:solidFill>
        <a:ln>
          <a:noFill/>
        </a:ln>
      </dgm:spPr>
    </dgm:pt>
    <dgm:pt modelId="{52B570B2-18D4-4059-9399-EB47F3B21E88}" type="pres">
      <dgm:prSet presAssocID="{3E4747D8-2842-4B2D-9D18-9A1658BA2E41}" presName="spaceRect" presStyleCnt="0"/>
      <dgm:spPr/>
    </dgm:pt>
    <dgm:pt modelId="{C9449189-FA65-4D9A-BEB6-CDBC0D0B96A1}" type="pres">
      <dgm:prSet presAssocID="{3E4747D8-2842-4B2D-9D18-9A1658BA2E41}" presName="parTx" presStyleLbl="revTx" presStyleIdx="6" presStyleCnt="10">
        <dgm:presLayoutVars>
          <dgm:chMax val="0"/>
          <dgm:chPref val="0"/>
        </dgm:presLayoutVars>
      </dgm:prSet>
      <dgm:spPr/>
    </dgm:pt>
    <dgm:pt modelId="{CC5CE585-2D91-447B-92ED-E1EED6CCA0F2}" type="pres">
      <dgm:prSet presAssocID="{3E4747D8-2842-4B2D-9D18-9A1658BA2E41}" presName="desTx" presStyleLbl="revTx" presStyleIdx="7" presStyleCnt="10" custScaleX="182119" custLinFactNeighborX="-41617" custLinFactNeighborY="1465">
        <dgm:presLayoutVars/>
      </dgm:prSet>
      <dgm:spPr/>
    </dgm:pt>
    <dgm:pt modelId="{C9E91767-513C-4380-BE00-AB60769E5F7C}" type="pres">
      <dgm:prSet presAssocID="{F7BBDB65-3A96-4EFB-96C0-53461495B565}" presName="sibTrans" presStyleCnt="0"/>
      <dgm:spPr/>
    </dgm:pt>
    <dgm:pt modelId="{72370E38-B224-4EE7-ACBB-4BE1C25EB472}" type="pres">
      <dgm:prSet presAssocID="{3FE455C2-03B3-43CA-AEB6-479BB6124BE3}" presName="compNode" presStyleCnt="0"/>
      <dgm:spPr/>
    </dgm:pt>
    <dgm:pt modelId="{B8AEF917-18B6-4136-B9E9-D8DAD7D2440B}" type="pres">
      <dgm:prSet presAssocID="{3FE455C2-03B3-43CA-AEB6-479BB6124BE3}" presName="bgRect" presStyleLbl="bgShp" presStyleIdx="4" presStyleCnt="5"/>
      <dgm:spPr>
        <a:solidFill>
          <a:srgbClr val="3CC0BD"/>
        </a:solidFill>
      </dgm:spPr>
    </dgm:pt>
    <dgm:pt modelId="{FAA1B0E3-B0B4-4BDE-A518-F2B671A2D824}" type="pres">
      <dgm:prSet presAssocID="{3FE455C2-03B3-43CA-AEB6-479BB6124BE3}" presName="iconRect" presStyleLbl="node1" presStyleIdx="4" presStyleCnt="5"/>
      <dgm:spPr>
        <a:solidFill>
          <a:srgbClr val="3CC0BD"/>
        </a:solidFill>
        <a:ln>
          <a:noFill/>
        </a:ln>
      </dgm:spPr>
    </dgm:pt>
    <dgm:pt modelId="{32FF4F4E-B8A5-4CF1-B0AE-7C90344C19F1}" type="pres">
      <dgm:prSet presAssocID="{3FE455C2-03B3-43CA-AEB6-479BB6124BE3}" presName="spaceRect" presStyleCnt="0"/>
      <dgm:spPr/>
    </dgm:pt>
    <dgm:pt modelId="{4C1531C3-A728-4F17-B678-E9A32DEB0012}" type="pres">
      <dgm:prSet presAssocID="{3FE455C2-03B3-43CA-AEB6-479BB6124BE3}" presName="parTx" presStyleLbl="revTx" presStyleIdx="8" presStyleCnt="10">
        <dgm:presLayoutVars>
          <dgm:chMax val="0"/>
          <dgm:chPref val="0"/>
        </dgm:presLayoutVars>
      </dgm:prSet>
      <dgm:spPr/>
    </dgm:pt>
    <dgm:pt modelId="{68172A48-6C9C-46E8-9819-057FEC4DB4C0}" type="pres">
      <dgm:prSet presAssocID="{3FE455C2-03B3-43CA-AEB6-479BB6124BE3}" presName="desTx" presStyleLbl="revTx" presStyleIdx="9" presStyleCnt="10" custScaleX="129006" custLinFactNeighborX="-9842" custLinFactNeighborY="2019">
        <dgm:presLayoutVars/>
      </dgm:prSet>
      <dgm:spPr/>
    </dgm:pt>
  </dgm:ptLst>
  <dgm:cxnLst>
    <dgm:cxn modelId="{F0C8091F-755C-458E-897F-BBA384CFF6AD}" type="presOf" srcId="{2277A2DB-44FD-45DF-8CE2-1194AF5004BD}" destId="{CC5CE585-2D91-447B-92ED-E1EED6CCA0F2}" srcOrd="0" destOrd="0" presId="urn:microsoft.com/office/officeart/2018/2/layout/IconVerticalSolidList"/>
    <dgm:cxn modelId="{BFE5A229-A346-41A0-A997-F2D4CE93E6D1}" type="presOf" srcId="{3E4747D8-2842-4B2D-9D18-9A1658BA2E41}" destId="{C9449189-FA65-4D9A-BEB6-CDBC0D0B96A1}" srcOrd="0" destOrd="0" presId="urn:microsoft.com/office/officeart/2018/2/layout/IconVerticalSolidList"/>
    <dgm:cxn modelId="{B0AEC035-693D-4997-A3EA-9FC71C6AEF3B}" type="presOf" srcId="{651E12FB-D62C-4D47-B075-87C6D93EBC94}" destId="{A728B4FC-87AD-4F86-862B-AAACFB721B07}" srcOrd="0" destOrd="0" presId="urn:microsoft.com/office/officeart/2018/2/layout/IconVerticalSolidList"/>
    <dgm:cxn modelId="{3640C73A-85B6-4F3A-B31F-0F76A95461CE}" srcId="{651E12FB-D62C-4D47-B075-87C6D93EBC94}" destId="{1615FDED-0D80-4EBA-A369-7B9620713409}" srcOrd="1" destOrd="0" parTransId="{36C174E1-983E-4A84-85AA-B09D5C6AF434}" sibTransId="{65F3D53A-28D1-49D5-A0C0-38CE45C5D7C1}"/>
    <dgm:cxn modelId="{D4BAE83B-3E7C-4176-8D14-59AE7AF93F6C}" type="presOf" srcId="{2429AC78-970E-4B41-B971-1B3226F697AB}" destId="{68172A48-6C9C-46E8-9819-057FEC4DB4C0}" srcOrd="0" destOrd="0" presId="urn:microsoft.com/office/officeart/2018/2/layout/IconVerticalSolidList"/>
    <dgm:cxn modelId="{E74C773D-CCA9-4674-983A-27F91CD25DC1}" type="presOf" srcId="{C958F24B-26A3-494C-8D55-4EC676441BF0}" destId="{77836395-5EDC-4194-80D0-230E1D0BC240}" srcOrd="0" destOrd="0" presId="urn:microsoft.com/office/officeart/2018/2/layout/IconVerticalSolidList"/>
    <dgm:cxn modelId="{2CE4D43D-3CF3-4B0D-B9E2-F06259C7BA50}" srcId="{1615FDED-0D80-4EBA-A369-7B9620713409}" destId="{C8B74C17-B049-403A-AC83-38D7CD4A0841}" srcOrd="0" destOrd="0" parTransId="{99CB76B1-EEBF-4BF6-9FD4-353E8E874490}" sibTransId="{8283A972-40F7-4680-9EA6-7D47D4811F0C}"/>
    <dgm:cxn modelId="{F5DF0E64-573D-4BCC-B9C4-32DC85D92797}" srcId="{651E12FB-D62C-4D47-B075-87C6D93EBC94}" destId="{3E4747D8-2842-4B2D-9D18-9A1658BA2E41}" srcOrd="3" destOrd="0" parTransId="{0E8C8C4B-E0BF-4F34-B88D-7EB904D7D521}" sibTransId="{F7BBDB65-3A96-4EFB-96C0-53461495B565}"/>
    <dgm:cxn modelId="{85BA6F6E-7163-4DA7-8780-D53ECDD22CA5}" srcId="{651E12FB-D62C-4D47-B075-87C6D93EBC94}" destId="{3729CDE5-58F6-4E4C-B067-8E8C7AB57F6B}" srcOrd="2" destOrd="0" parTransId="{D6A96C55-5B77-4D6C-88CE-11981E74F9A1}" sibTransId="{A5A5C2EF-788D-4408-9B1B-2498F8914471}"/>
    <dgm:cxn modelId="{325EF571-02A7-4FBF-9F3D-B249FCF91CC5}" srcId="{651E12FB-D62C-4D47-B075-87C6D93EBC94}" destId="{C958F24B-26A3-494C-8D55-4EC676441BF0}" srcOrd="0" destOrd="0" parTransId="{AFC1210F-1692-4CCE-96F1-96723A22F4F2}" sibTransId="{9162E954-72C9-4B7A-8F32-189D4204F901}"/>
    <dgm:cxn modelId="{066DFF56-BE4A-49F2-BABA-8D64BAE560E9}" srcId="{3729CDE5-58F6-4E4C-B067-8E8C7AB57F6B}" destId="{11D67288-9A13-4455-9CCD-C0EC6FD99B1E}" srcOrd="0" destOrd="0" parTransId="{217A593C-991A-4270-8105-093ACBFDA16A}" sibTransId="{04526F67-99C3-4C5A-B3A4-D1F9D78DC995}"/>
    <dgm:cxn modelId="{AB91CC7D-7E2D-4515-9ACE-779318D26EFD}" type="presOf" srcId="{3FE455C2-03B3-43CA-AEB6-479BB6124BE3}" destId="{4C1531C3-A728-4F17-B678-E9A32DEB0012}" srcOrd="0" destOrd="0" presId="urn:microsoft.com/office/officeart/2018/2/layout/IconVerticalSolidList"/>
    <dgm:cxn modelId="{CE9F6188-99CE-4AF6-9E6D-CE36C4DEE8E7}" type="presOf" srcId="{1615FDED-0D80-4EBA-A369-7B9620713409}" destId="{9B96B0A5-91BA-4F59-968A-BE55CD5D9432}" srcOrd="0" destOrd="0" presId="urn:microsoft.com/office/officeart/2018/2/layout/IconVerticalSolidList"/>
    <dgm:cxn modelId="{FAAD2F8C-AFDC-4A6F-8E61-BFC1F976946F}" type="presOf" srcId="{C93403E0-CA50-4C5F-BEAA-9DA079904AD7}" destId="{7F693C6A-B530-43DF-819D-9CE5B2B78F9A}" srcOrd="0" destOrd="0" presId="urn:microsoft.com/office/officeart/2018/2/layout/IconVerticalSolidList"/>
    <dgm:cxn modelId="{ED0DECBB-5EE5-48FF-A67C-26CEECB728B9}" type="presOf" srcId="{C8B74C17-B049-403A-AC83-38D7CD4A0841}" destId="{506D3B2E-185C-42C8-BEC8-704BD1522E65}" srcOrd="0" destOrd="0" presId="urn:microsoft.com/office/officeart/2018/2/layout/IconVerticalSolidList"/>
    <dgm:cxn modelId="{BD8A94BE-25D5-443D-84BD-71FE56FEB0E1}" type="presOf" srcId="{11D67288-9A13-4455-9CCD-C0EC6FD99B1E}" destId="{362C9DFB-94E6-4B60-B8C2-E2F8385E8206}" srcOrd="0" destOrd="0" presId="urn:microsoft.com/office/officeart/2018/2/layout/IconVerticalSolidList"/>
    <dgm:cxn modelId="{3E1626C8-FFEA-4B34-A7EB-B225C3D57D00}" srcId="{3FE455C2-03B3-43CA-AEB6-479BB6124BE3}" destId="{2429AC78-970E-4B41-B971-1B3226F697AB}" srcOrd="0" destOrd="0" parTransId="{B2F19527-E887-4AEF-8C72-2CB277E5EDD5}" sibTransId="{BFA8C8FA-5AA1-4D95-AC72-37D04C1CE469}"/>
    <dgm:cxn modelId="{D7F7F0CA-7DCD-492C-B02D-E6E951A71629}" srcId="{651E12FB-D62C-4D47-B075-87C6D93EBC94}" destId="{3FE455C2-03B3-43CA-AEB6-479BB6124BE3}" srcOrd="4" destOrd="0" parTransId="{72DF40FD-9BFD-45AB-9773-25D97B5B186F}" sibTransId="{E5387389-6957-497F-AA83-2A0DE5C8B229}"/>
    <dgm:cxn modelId="{D3ADAFD6-1B3C-43C1-B99C-C9CEAFBD22C5}" srcId="{3E4747D8-2842-4B2D-9D18-9A1658BA2E41}" destId="{2277A2DB-44FD-45DF-8CE2-1194AF5004BD}" srcOrd="0" destOrd="0" parTransId="{E5D19796-09B0-4974-A2FD-A6467F995CEC}" sibTransId="{829E1ADD-D0D8-4EE3-9C75-FB36A85E1F2C}"/>
    <dgm:cxn modelId="{963A6CEA-3DB6-4971-A7F3-AE4B8AE42B63}" type="presOf" srcId="{3729CDE5-58F6-4E4C-B067-8E8C7AB57F6B}" destId="{54C26AB5-AB32-4C7D-931C-98EC09F4451A}" srcOrd="0" destOrd="0" presId="urn:microsoft.com/office/officeart/2018/2/layout/IconVerticalSolidList"/>
    <dgm:cxn modelId="{4C5FADFA-D3FB-43B4-A66B-385CFB2DB79C}" srcId="{C958F24B-26A3-494C-8D55-4EC676441BF0}" destId="{C93403E0-CA50-4C5F-BEAA-9DA079904AD7}" srcOrd="0" destOrd="0" parTransId="{0CE4C3AC-8FF7-4632-BB2F-274E5E59F299}" sibTransId="{543D83E3-8B07-4491-8159-644FC0765038}"/>
    <dgm:cxn modelId="{5EA6039B-F698-4D45-A115-C481B866B0ED}" type="presParOf" srcId="{A728B4FC-87AD-4F86-862B-AAACFB721B07}" destId="{CED9DDF7-949C-4A19-87B3-E5FAE9666B7A}" srcOrd="0" destOrd="0" presId="urn:microsoft.com/office/officeart/2018/2/layout/IconVerticalSolidList"/>
    <dgm:cxn modelId="{F27F4A2F-33FA-45EF-82E4-938552C871CD}" type="presParOf" srcId="{CED9DDF7-949C-4A19-87B3-E5FAE9666B7A}" destId="{1163C132-B846-4177-AEBE-025AFDE1B550}" srcOrd="0" destOrd="0" presId="urn:microsoft.com/office/officeart/2018/2/layout/IconVerticalSolidList"/>
    <dgm:cxn modelId="{E453A6A6-0B2E-4B8B-919B-449347D97C4E}" type="presParOf" srcId="{CED9DDF7-949C-4A19-87B3-E5FAE9666B7A}" destId="{4973AE2F-D3CE-4E12-AC13-CF396271ABE5}" srcOrd="1" destOrd="0" presId="urn:microsoft.com/office/officeart/2018/2/layout/IconVerticalSolidList"/>
    <dgm:cxn modelId="{B823CFDF-8F3F-451A-9DBF-5EA9642AF6C3}" type="presParOf" srcId="{CED9DDF7-949C-4A19-87B3-E5FAE9666B7A}" destId="{6BEAA31C-0429-497B-8420-2038081DD553}" srcOrd="2" destOrd="0" presId="urn:microsoft.com/office/officeart/2018/2/layout/IconVerticalSolidList"/>
    <dgm:cxn modelId="{9C06BF2A-7613-4BBA-99B0-6BEE7B9B4202}" type="presParOf" srcId="{CED9DDF7-949C-4A19-87B3-E5FAE9666B7A}" destId="{77836395-5EDC-4194-80D0-230E1D0BC240}" srcOrd="3" destOrd="0" presId="urn:microsoft.com/office/officeart/2018/2/layout/IconVerticalSolidList"/>
    <dgm:cxn modelId="{9A23BBC8-A06B-4B25-9090-98904244BA6A}" type="presParOf" srcId="{CED9DDF7-949C-4A19-87B3-E5FAE9666B7A}" destId="{7F693C6A-B530-43DF-819D-9CE5B2B78F9A}" srcOrd="4" destOrd="0" presId="urn:microsoft.com/office/officeart/2018/2/layout/IconVerticalSolidList"/>
    <dgm:cxn modelId="{196023AC-851F-40B8-B4D1-D454273BDE16}" type="presParOf" srcId="{A728B4FC-87AD-4F86-862B-AAACFB721B07}" destId="{A8A329B0-6EEA-40D2-A29F-2ADAEF2ED641}" srcOrd="1" destOrd="0" presId="urn:microsoft.com/office/officeart/2018/2/layout/IconVerticalSolidList"/>
    <dgm:cxn modelId="{EF9A3106-9A67-4EDD-B64D-793B6B27813A}" type="presParOf" srcId="{A728B4FC-87AD-4F86-862B-AAACFB721B07}" destId="{FDBAD08A-B294-44BC-9D06-C7568CFD8567}" srcOrd="2" destOrd="0" presId="urn:microsoft.com/office/officeart/2018/2/layout/IconVerticalSolidList"/>
    <dgm:cxn modelId="{44E12E68-E810-450B-A35E-9722FFD3E22F}" type="presParOf" srcId="{FDBAD08A-B294-44BC-9D06-C7568CFD8567}" destId="{F5DDEF30-AAEC-46D5-8325-BEE819ECE96E}" srcOrd="0" destOrd="0" presId="urn:microsoft.com/office/officeart/2018/2/layout/IconVerticalSolidList"/>
    <dgm:cxn modelId="{62B61495-7D84-403C-B022-4F2628263205}" type="presParOf" srcId="{FDBAD08A-B294-44BC-9D06-C7568CFD8567}" destId="{0358CF85-F0BA-41FF-AE83-882955AD8893}" srcOrd="1" destOrd="0" presId="urn:microsoft.com/office/officeart/2018/2/layout/IconVerticalSolidList"/>
    <dgm:cxn modelId="{041105FA-6E9F-4D66-BD6A-07FBC4CED740}" type="presParOf" srcId="{FDBAD08A-B294-44BC-9D06-C7568CFD8567}" destId="{658B8F07-2899-48CD-9AEB-7183DB5D4236}" srcOrd="2" destOrd="0" presId="urn:microsoft.com/office/officeart/2018/2/layout/IconVerticalSolidList"/>
    <dgm:cxn modelId="{9DFB0AD0-A580-4B5E-B129-AEAFC46C556A}" type="presParOf" srcId="{FDBAD08A-B294-44BC-9D06-C7568CFD8567}" destId="{9B96B0A5-91BA-4F59-968A-BE55CD5D9432}" srcOrd="3" destOrd="0" presId="urn:microsoft.com/office/officeart/2018/2/layout/IconVerticalSolidList"/>
    <dgm:cxn modelId="{CA1FD651-9189-47D1-ADC1-5D7FE3A896CE}" type="presParOf" srcId="{FDBAD08A-B294-44BC-9D06-C7568CFD8567}" destId="{506D3B2E-185C-42C8-BEC8-704BD1522E65}" srcOrd="4" destOrd="0" presId="urn:microsoft.com/office/officeart/2018/2/layout/IconVerticalSolidList"/>
    <dgm:cxn modelId="{624DB90C-7ACA-4D5A-856F-A5F83CBAAE43}" type="presParOf" srcId="{A728B4FC-87AD-4F86-862B-AAACFB721B07}" destId="{797B8A3C-700B-4E0B-A7EE-E96AF173230C}" srcOrd="3" destOrd="0" presId="urn:microsoft.com/office/officeart/2018/2/layout/IconVerticalSolidList"/>
    <dgm:cxn modelId="{807EE760-87EF-4D36-9725-5B25D77AABB4}" type="presParOf" srcId="{A728B4FC-87AD-4F86-862B-AAACFB721B07}" destId="{E9D58960-E44A-496E-A3CD-EF186232C375}" srcOrd="4" destOrd="0" presId="urn:microsoft.com/office/officeart/2018/2/layout/IconVerticalSolidList"/>
    <dgm:cxn modelId="{48C70DAD-9430-4358-AE1A-7A3F03C62508}" type="presParOf" srcId="{E9D58960-E44A-496E-A3CD-EF186232C375}" destId="{48241719-AACB-44FB-ABF5-3D7DDC6040AC}" srcOrd="0" destOrd="0" presId="urn:microsoft.com/office/officeart/2018/2/layout/IconVerticalSolidList"/>
    <dgm:cxn modelId="{BC12187A-4C57-4A91-9E2D-E67927770E48}" type="presParOf" srcId="{E9D58960-E44A-496E-A3CD-EF186232C375}" destId="{197293E3-2E17-414E-8561-B1CC4EBD25BD}" srcOrd="1" destOrd="0" presId="urn:microsoft.com/office/officeart/2018/2/layout/IconVerticalSolidList"/>
    <dgm:cxn modelId="{2600DD89-3B94-455F-B352-7BA7961FF6C4}" type="presParOf" srcId="{E9D58960-E44A-496E-A3CD-EF186232C375}" destId="{FBBB755C-B7E8-45A2-BE64-D4502287661B}" srcOrd="2" destOrd="0" presId="urn:microsoft.com/office/officeart/2018/2/layout/IconVerticalSolidList"/>
    <dgm:cxn modelId="{2196E644-0428-47CE-AE21-9D04E8986303}" type="presParOf" srcId="{E9D58960-E44A-496E-A3CD-EF186232C375}" destId="{54C26AB5-AB32-4C7D-931C-98EC09F4451A}" srcOrd="3" destOrd="0" presId="urn:microsoft.com/office/officeart/2018/2/layout/IconVerticalSolidList"/>
    <dgm:cxn modelId="{1792B0B2-F81D-4194-99EA-E323FF671986}" type="presParOf" srcId="{E9D58960-E44A-496E-A3CD-EF186232C375}" destId="{362C9DFB-94E6-4B60-B8C2-E2F8385E8206}" srcOrd="4" destOrd="0" presId="urn:microsoft.com/office/officeart/2018/2/layout/IconVerticalSolidList"/>
    <dgm:cxn modelId="{5009AAE7-A7B8-4CA0-A700-360F3F3C2005}" type="presParOf" srcId="{A728B4FC-87AD-4F86-862B-AAACFB721B07}" destId="{E77390B8-033D-44C9-8C8A-652982E63B12}" srcOrd="5" destOrd="0" presId="urn:microsoft.com/office/officeart/2018/2/layout/IconVerticalSolidList"/>
    <dgm:cxn modelId="{D9649104-F767-4E77-9C69-5508475C2261}" type="presParOf" srcId="{A728B4FC-87AD-4F86-862B-AAACFB721B07}" destId="{CCB01794-4F52-4736-8AE1-B346DF23E9BA}" srcOrd="6" destOrd="0" presId="urn:microsoft.com/office/officeart/2018/2/layout/IconVerticalSolidList"/>
    <dgm:cxn modelId="{42F507DE-27C8-4890-BE0C-51B6933720A9}" type="presParOf" srcId="{CCB01794-4F52-4736-8AE1-B346DF23E9BA}" destId="{5EA5C4A8-D49D-4FDE-B02A-3123CBB121A2}" srcOrd="0" destOrd="0" presId="urn:microsoft.com/office/officeart/2018/2/layout/IconVerticalSolidList"/>
    <dgm:cxn modelId="{AB79B16B-C1E8-40C1-ABF9-8E48F644DEAF}" type="presParOf" srcId="{CCB01794-4F52-4736-8AE1-B346DF23E9BA}" destId="{306B4BC6-E1E1-4B83-B0E7-2696A376AEC3}" srcOrd="1" destOrd="0" presId="urn:microsoft.com/office/officeart/2018/2/layout/IconVerticalSolidList"/>
    <dgm:cxn modelId="{98BD4F3F-E86B-441D-B6B6-F2AD6EB11894}" type="presParOf" srcId="{CCB01794-4F52-4736-8AE1-B346DF23E9BA}" destId="{52B570B2-18D4-4059-9399-EB47F3B21E88}" srcOrd="2" destOrd="0" presId="urn:microsoft.com/office/officeart/2018/2/layout/IconVerticalSolidList"/>
    <dgm:cxn modelId="{9B3FBC87-4CDC-4EBA-94D2-DABDC245AD55}" type="presParOf" srcId="{CCB01794-4F52-4736-8AE1-B346DF23E9BA}" destId="{C9449189-FA65-4D9A-BEB6-CDBC0D0B96A1}" srcOrd="3" destOrd="0" presId="urn:microsoft.com/office/officeart/2018/2/layout/IconVerticalSolidList"/>
    <dgm:cxn modelId="{8FA803D3-C1CC-41B6-8E7F-E84EF87E0CCC}" type="presParOf" srcId="{CCB01794-4F52-4736-8AE1-B346DF23E9BA}" destId="{CC5CE585-2D91-447B-92ED-E1EED6CCA0F2}" srcOrd="4" destOrd="0" presId="urn:microsoft.com/office/officeart/2018/2/layout/IconVerticalSolidList"/>
    <dgm:cxn modelId="{485C3C4B-CB13-4E8D-B191-395907C441B5}" type="presParOf" srcId="{A728B4FC-87AD-4F86-862B-AAACFB721B07}" destId="{C9E91767-513C-4380-BE00-AB60769E5F7C}" srcOrd="7" destOrd="0" presId="urn:microsoft.com/office/officeart/2018/2/layout/IconVerticalSolidList"/>
    <dgm:cxn modelId="{7ADB1FDF-0B05-4336-A2B4-9D0633FEEF1D}" type="presParOf" srcId="{A728B4FC-87AD-4F86-862B-AAACFB721B07}" destId="{72370E38-B224-4EE7-ACBB-4BE1C25EB472}" srcOrd="8" destOrd="0" presId="urn:microsoft.com/office/officeart/2018/2/layout/IconVerticalSolidList"/>
    <dgm:cxn modelId="{B5C8B0D6-C018-4621-BF17-25F355A6BB3C}" type="presParOf" srcId="{72370E38-B224-4EE7-ACBB-4BE1C25EB472}" destId="{B8AEF917-18B6-4136-B9E9-D8DAD7D2440B}" srcOrd="0" destOrd="0" presId="urn:microsoft.com/office/officeart/2018/2/layout/IconVerticalSolidList"/>
    <dgm:cxn modelId="{83BA3003-D1DB-41F0-94F6-991EA91B2D62}" type="presParOf" srcId="{72370E38-B224-4EE7-ACBB-4BE1C25EB472}" destId="{FAA1B0E3-B0B4-4BDE-A518-F2B671A2D824}" srcOrd="1" destOrd="0" presId="urn:microsoft.com/office/officeart/2018/2/layout/IconVerticalSolidList"/>
    <dgm:cxn modelId="{34AE7263-38F3-4DF1-9F6E-F34A08498409}" type="presParOf" srcId="{72370E38-B224-4EE7-ACBB-4BE1C25EB472}" destId="{32FF4F4E-B8A5-4CF1-B0AE-7C90344C19F1}" srcOrd="2" destOrd="0" presId="urn:microsoft.com/office/officeart/2018/2/layout/IconVerticalSolidList"/>
    <dgm:cxn modelId="{539B5EB5-A6A9-4E55-B8F6-6C748A400C98}" type="presParOf" srcId="{72370E38-B224-4EE7-ACBB-4BE1C25EB472}" destId="{4C1531C3-A728-4F17-B678-E9A32DEB0012}" srcOrd="3" destOrd="0" presId="urn:microsoft.com/office/officeart/2018/2/layout/IconVerticalSolidList"/>
    <dgm:cxn modelId="{CFD8D0E4-4F1E-4348-BCFC-EF4310549354}" type="presParOf" srcId="{72370E38-B224-4EE7-ACBB-4BE1C25EB472}" destId="{68172A48-6C9C-46E8-9819-057FEC4DB4C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1DB7F-0D4C-0F4C-878D-51C2DD7C2B4F}">
      <dsp:nvSpPr>
        <dsp:cNvPr id="0" name=""/>
        <dsp:cNvSpPr/>
      </dsp:nvSpPr>
      <dsp:spPr>
        <a:xfrm>
          <a:off x="1308803" y="-93501"/>
          <a:ext cx="5817789" cy="5817789"/>
        </a:xfrm>
        <a:prstGeom prst="circularArrow">
          <a:avLst>
            <a:gd name="adj1" fmla="val 5544"/>
            <a:gd name="adj2" fmla="val 330680"/>
            <a:gd name="adj3" fmla="val 14853202"/>
            <a:gd name="adj4" fmla="val 16759297"/>
            <a:gd name="adj5" fmla="val 5757"/>
          </a:avLst>
        </a:prstGeom>
        <a:solidFill>
          <a:srgbClr val="002878"/>
        </a:solidFill>
        <a:ln>
          <a:noFill/>
        </a:ln>
        <a:effectLst/>
      </dsp:spPr>
      <dsp:style>
        <a:lnRef idx="0">
          <a:scrgbClr r="0" g="0" b="0"/>
        </a:lnRef>
        <a:fillRef idx="1">
          <a:scrgbClr r="0" g="0" b="0"/>
        </a:fillRef>
        <a:effectRef idx="0">
          <a:scrgbClr r="0" g="0" b="0"/>
        </a:effectRef>
        <a:fontRef idx="minor"/>
      </dsp:style>
    </dsp:sp>
    <dsp:sp modelId="{D4535009-A84E-1945-BAF7-5C8F13E1EA7D}">
      <dsp:nvSpPr>
        <dsp:cNvPr id="0" name=""/>
        <dsp:cNvSpPr/>
      </dsp:nvSpPr>
      <dsp:spPr>
        <a:xfrm>
          <a:off x="3531972" y="-14850"/>
          <a:ext cx="1371451" cy="68572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t>Set priorities &amp; goals</a:t>
          </a:r>
          <a:endParaRPr lang="en-US" sz="1600" b="0" kern="1200" dirty="0"/>
        </a:p>
      </dsp:txBody>
      <dsp:txXfrm>
        <a:off x="3565446" y="18624"/>
        <a:ext cx="1304503" cy="618777"/>
      </dsp:txXfrm>
    </dsp:sp>
    <dsp:sp modelId="{46D7B7DA-4CCF-D340-BDFB-3B5E7D04BD7A}">
      <dsp:nvSpPr>
        <dsp:cNvPr id="0" name=""/>
        <dsp:cNvSpPr/>
      </dsp:nvSpPr>
      <dsp:spPr>
        <a:xfrm>
          <a:off x="4990229" y="458965"/>
          <a:ext cx="1371451" cy="68572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t>Develop &amp; test measures</a:t>
          </a:r>
          <a:endParaRPr lang="en-US" sz="1600" b="0" kern="1200" dirty="0"/>
        </a:p>
      </dsp:txBody>
      <dsp:txXfrm>
        <a:off x="5023703" y="492439"/>
        <a:ext cx="1304503" cy="618777"/>
      </dsp:txXfrm>
    </dsp:sp>
    <dsp:sp modelId="{19FB2D17-4AB7-054C-BBDE-2E7C3AA2BC89}">
      <dsp:nvSpPr>
        <dsp:cNvPr id="0" name=""/>
        <dsp:cNvSpPr/>
      </dsp:nvSpPr>
      <dsp:spPr>
        <a:xfrm>
          <a:off x="5891481" y="1699432"/>
          <a:ext cx="1371451" cy="68572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t>Endorse &amp; harmonize measures</a:t>
          </a:r>
          <a:endParaRPr lang="en-US" sz="1600" b="0" kern="1200" dirty="0"/>
        </a:p>
      </dsp:txBody>
      <dsp:txXfrm>
        <a:off x="5924955" y="1732906"/>
        <a:ext cx="1304503" cy="618777"/>
      </dsp:txXfrm>
    </dsp:sp>
    <dsp:sp modelId="{6E92C63E-F65A-EF45-90F5-A006656ABC58}">
      <dsp:nvSpPr>
        <dsp:cNvPr id="0" name=""/>
        <dsp:cNvSpPr/>
      </dsp:nvSpPr>
      <dsp:spPr>
        <a:xfrm>
          <a:off x="5983438" y="3111179"/>
          <a:ext cx="1605530" cy="58919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HIT specification &amp; embed in EMR</a:t>
          </a:r>
        </a:p>
      </dsp:txBody>
      <dsp:txXfrm>
        <a:off x="6012200" y="3139941"/>
        <a:ext cx="1548006" cy="531671"/>
      </dsp:txXfrm>
    </dsp:sp>
    <dsp:sp modelId="{361807B9-1419-D249-B96E-55A556F50076}">
      <dsp:nvSpPr>
        <dsp:cNvPr id="0" name=""/>
        <dsp:cNvSpPr/>
      </dsp:nvSpPr>
      <dsp:spPr>
        <a:xfrm>
          <a:off x="5380613" y="4261226"/>
          <a:ext cx="1616364" cy="91883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Implementation strategies &amp; Technical assistance</a:t>
          </a:r>
        </a:p>
      </dsp:txBody>
      <dsp:txXfrm>
        <a:off x="5425467" y="4306080"/>
        <a:ext cx="1526656" cy="829129"/>
      </dsp:txXfrm>
    </dsp:sp>
    <dsp:sp modelId="{2862452B-4464-764D-B43D-9827EEB0C8D2}">
      <dsp:nvSpPr>
        <dsp:cNvPr id="0" name=""/>
        <dsp:cNvSpPr/>
      </dsp:nvSpPr>
      <dsp:spPr>
        <a:xfrm>
          <a:off x="3289752" y="4857265"/>
          <a:ext cx="1691547" cy="74931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Data aggregation, benchmarks, registries</a:t>
          </a:r>
        </a:p>
      </dsp:txBody>
      <dsp:txXfrm>
        <a:off x="3326330" y="4893843"/>
        <a:ext cx="1618391" cy="676156"/>
      </dsp:txXfrm>
    </dsp:sp>
    <dsp:sp modelId="{216723F8-DD60-E641-9AE7-EAB5429B4FA0}">
      <dsp:nvSpPr>
        <dsp:cNvPr id="0" name=""/>
        <dsp:cNvSpPr/>
      </dsp:nvSpPr>
      <dsp:spPr>
        <a:xfrm>
          <a:off x="1352123" y="4167165"/>
          <a:ext cx="1429175" cy="711933"/>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Public reporting</a:t>
          </a:r>
        </a:p>
      </dsp:txBody>
      <dsp:txXfrm>
        <a:off x="1386877" y="4201919"/>
        <a:ext cx="1359667" cy="642425"/>
      </dsp:txXfrm>
    </dsp:sp>
    <dsp:sp modelId="{0948C5BC-688D-CB45-90A8-D78E40121F26}">
      <dsp:nvSpPr>
        <dsp:cNvPr id="0" name=""/>
        <dsp:cNvSpPr/>
      </dsp:nvSpPr>
      <dsp:spPr>
        <a:xfrm>
          <a:off x="612761" y="2964908"/>
          <a:ext cx="2050991" cy="6675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Public policy, including payment incentives</a:t>
          </a:r>
        </a:p>
      </dsp:txBody>
      <dsp:txXfrm>
        <a:off x="645349" y="2997496"/>
        <a:ext cx="1985815" cy="602398"/>
      </dsp:txXfrm>
    </dsp:sp>
    <dsp:sp modelId="{09D5A509-E0E6-1A4A-B308-B58D481F4160}">
      <dsp:nvSpPr>
        <dsp:cNvPr id="0" name=""/>
        <dsp:cNvSpPr/>
      </dsp:nvSpPr>
      <dsp:spPr>
        <a:xfrm>
          <a:off x="814248" y="1758738"/>
          <a:ext cx="1722117" cy="56710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Improve quality &amp; affordability</a:t>
          </a:r>
        </a:p>
      </dsp:txBody>
      <dsp:txXfrm>
        <a:off x="841932" y="1786422"/>
        <a:ext cx="1666749" cy="511740"/>
      </dsp:txXfrm>
    </dsp:sp>
    <dsp:sp modelId="{30BFE1A7-4B86-3A46-A075-84E1279F0895}">
      <dsp:nvSpPr>
        <dsp:cNvPr id="0" name=""/>
        <dsp:cNvSpPr/>
      </dsp:nvSpPr>
      <dsp:spPr>
        <a:xfrm>
          <a:off x="1707961" y="550415"/>
          <a:ext cx="1371451" cy="68572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Continuously evaluate health &amp; care</a:t>
          </a:r>
        </a:p>
      </dsp:txBody>
      <dsp:txXfrm>
        <a:off x="1741435" y="583889"/>
        <a:ext cx="1304503" cy="618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1C0EF-C09B-4295-A481-FEA39710D74C}">
      <dsp:nvSpPr>
        <dsp:cNvPr id="0" name=""/>
        <dsp:cNvSpPr/>
      </dsp:nvSpPr>
      <dsp:spPr>
        <a:xfrm>
          <a:off x="7" y="9642"/>
          <a:ext cx="11952497" cy="1248629"/>
        </a:xfrm>
        <a:prstGeom prst="rightArrow">
          <a:avLst>
            <a:gd name="adj1" fmla="val 50000"/>
            <a:gd name="adj2" fmla="val 50000"/>
          </a:avLst>
        </a:prstGeom>
        <a:solidFill>
          <a:srgbClr val="F3726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19822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Helvetica" panose="020B0604020202020204" pitchFamily="34" charset="0"/>
              <a:cs typeface="Helvetica" panose="020B0604020202020204" pitchFamily="34" charset="0"/>
            </a:rPr>
            <a:t>Basic Program Information</a:t>
          </a:r>
        </a:p>
      </dsp:txBody>
      <dsp:txXfrm>
        <a:off x="7" y="321799"/>
        <a:ext cx="11640340" cy="624315"/>
      </dsp:txXfrm>
    </dsp:sp>
    <dsp:sp modelId="{EA6A8FC9-3E42-4C5E-8B8E-CCA72C8C2F0A}">
      <dsp:nvSpPr>
        <dsp:cNvPr id="0" name=""/>
        <dsp:cNvSpPr/>
      </dsp:nvSpPr>
      <dsp:spPr>
        <a:xfrm>
          <a:off x="0" y="946394"/>
          <a:ext cx="2810855" cy="2405319"/>
        </a:xfrm>
        <a:prstGeom prst="rect">
          <a:avLst/>
        </a:prstGeom>
        <a:solidFill>
          <a:schemeClr val="lt1">
            <a:hueOff val="0"/>
            <a:satOff val="0"/>
            <a:lumOff val="0"/>
            <a:alphaOff val="0"/>
          </a:schemeClr>
        </a:solidFill>
        <a:ln w="12700" cap="flat" cmpd="sng" algn="ctr">
          <a:solidFill>
            <a:srgbClr val="00287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Helvetica" panose="020B0604020202020204" pitchFamily="34" charset="0"/>
              <a:cs typeface="Helvetica" panose="020B0604020202020204" pitchFamily="34" charset="0"/>
            </a:rPr>
            <a:t>What is your program and where do you provide care?</a:t>
          </a:r>
        </a:p>
        <a:p>
          <a:pPr marL="0" lvl="0" indent="0" algn="l" defTabSz="844550">
            <a:lnSpc>
              <a:spcPct val="90000"/>
            </a:lnSpc>
            <a:spcBef>
              <a:spcPct val="0"/>
            </a:spcBef>
            <a:spcAft>
              <a:spcPct val="35000"/>
            </a:spcAft>
            <a:buNone/>
          </a:pPr>
          <a:r>
            <a:rPr lang="en-US" sz="1900" b="1" kern="1200" dirty="0">
              <a:latin typeface="Helvetica" panose="020B0604020202020204" pitchFamily="34" charset="0"/>
              <a:cs typeface="Helvetica" panose="020B0604020202020204" pitchFamily="34" charset="0"/>
            </a:rPr>
            <a:t>Benefit: </a:t>
          </a:r>
          <a:r>
            <a:rPr lang="en-US" sz="1900" kern="1200" dirty="0">
              <a:latin typeface="Helvetica" panose="020B0604020202020204" pitchFamily="34" charset="0"/>
              <a:cs typeface="Helvetica" panose="020B0604020202020204" pitchFamily="34" charset="0"/>
            </a:rPr>
            <a:t>Get listed on the Program Directory on getpalliativecare.org</a:t>
          </a:r>
        </a:p>
        <a:p>
          <a:pPr marL="0" lvl="0" indent="0" algn="l" defTabSz="844550">
            <a:lnSpc>
              <a:spcPct val="90000"/>
            </a:lnSpc>
            <a:spcBef>
              <a:spcPct val="0"/>
            </a:spcBef>
            <a:spcAft>
              <a:spcPct val="35000"/>
            </a:spcAft>
            <a:buNone/>
          </a:pPr>
          <a:r>
            <a:rPr lang="en-US" sz="1900" kern="1200" dirty="0">
              <a:latin typeface="Helvetica" panose="020B0604020202020204" pitchFamily="34" charset="0"/>
              <a:cs typeface="Helvetica" panose="020B0604020202020204" pitchFamily="34" charset="0"/>
            </a:rPr>
            <a:t>Be counted in national studies on pal care availability</a:t>
          </a:r>
        </a:p>
      </dsp:txBody>
      <dsp:txXfrm>
        <a:off x="0" y="946394"/>
        <a:ext cx="2810855" cy="2405319"/>
      </dsp:txXfrm>
    </dsp:sp>
    <dsp:sp modelId="{5EF0C389-5BB1-4070-A029-23F32096225A}">
      <dsp:nvSpPr>
        <dsp:cNvPr id="0" name=""/>
        <dsp:cNvSpPr/>
      </dsp:nvSpPr>
      <dsp:spPr>
        <a:xfrm>
          <a:off x="3396191" y="451973"/>
          <a:ext cx="8531699" cy="1248629"/>
        </a:xfrm>
        <a:prstGeom prst="rightArrow">
          <a:avLst>
            <a:gd name="adj1" fmla="val 50000"/>
            <a:gd name="adj2" fmla="val 50000"/>
          </a:avLst>
        </a:prstGeom>
        <a:solidFill>
          <a:srgbClr val="A7284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19822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Helvetica" panose="020B0604020202020204" pitchFamily="34" charset="0"/>
              <a:cs typeface="Helvetica" panose="020B0604020202020204" pitchFamily="34" charset="0"/>
            </a:rPr>
            <a:t>Program-level Data</a:t>
          </a:r>
        </a:p>
      </dsp:txBody>
      <dsp:txXfrm>
        <a:off x="3396191" y="764130"/>
        <a:ext cx="8219542" cy="624315"/>
      </dsp:txXfrm>
    </dsp:sp>
    <dsp:sp modelId="{0B7D976E-3250-491A-B11E-83590552CB5F}">
      <dsp:nvSpPr>
        <dsp:cNvPr id="0" name=""/>
        <dsp:cNvSpPr/>
      </dsp:nvSpPr>
      <dsp:spPr>
        <a:xfrm>
          <a:off x="3397403" y="1375664"/>
          <a:ext cx="3251604" cy="2405319"/>
        </a:xfrm>
        <a:prstGeom prst="rect">
          <a:avLst/>
        </a:prstGeom>
        <a:solidFill>
          <a:schemeClr val="lt1">
            <a:hueOff val="0"/>
            <a:satOff val="0"/>
            <a:lumOff val="0"/>
            <a:alphaOff val="0"/>
          </a:schemeClr>
        </a:solidFill>
        <a:ln w="12700" cap="flat" cmpd="sng" algn="ctr">
          <a:solidFill>
            <a:srgbClr val="00287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Helvetica" panose="020B0604020202020204" pitchFamily="34" charset="0"/>
              <a:cs typeface="Helvetica" panose="020B0604020202020204" pitchFamily="34" charset="0"/>
            </a:rPr>
            <a:t>What does your program look like, how is it staffed, and how do you operate?</a:t>
          </a:r>
        </a:p>
        <a:p>
          <a:pPr marL="0" lvl="0" indent="0" algn="l" defTabSz="844550">
            <a:lnSpc>
              <a:spcPct val="90000"/>
            </a:lnSpc>
            <a:spcBef>
              <a:spcPct val="0"/>
            </a:spcBef>
            <a:spcAft>
              <a:spcPct val="35000"/>
            </a:spcAft>
            <a:buNone/>
          </a:pPr>
          <a:r>
            <a:rPr lang="en-US" sz="1900" b="1" kern="1200" dirty="0">
              <a:latin typeface="Helvetica" panose="020B0604020202020204" pitchFamily="34" charset="0"/>
              <a:cs typeface="Helvetica" panose="020B0604020202020204" pitchFamily="34" charset="0"/>
            </a:rPr>
            <a:t>Benefit: </a:t>
          </a:r>
          <a:r>
            <a:rPr lang="en-US" sz="1900" kern="1200" dirty="0">
              <a:latin typeface="Helvetica" panose="020B0604020202020204" pitchFamily="34" charset="0"/>
              <a:cs typeface="Helvetica" panose="020B0604020202020204" pitchFamily="34" charset="0"/>
            </a:rPr>
            <a:t>comparative reports on program operations, staffing, and workload</a:t>
          </a:r>
        </a:p>
      </dsp:txBody>
      <dsp:txXfrm>
        <a:off x="3397403" y="1375664"/>
        <a:ext cx="3251604" cy="2405319"/>
      </dsp:txXfrm>
    </dsp:sp>
    <dsp:sp modelId="{98D2D6FA-4A72-42BC-9AD2-B26D4D1C8CA6}">
      <dsp:nvSpPr>
        <dsp:cNvPr id="0" name=""/>
        <dsp:cNvSpPr/>
      </dsp:nvSpPr>
      <dsp:spPr>
        <a:xfrm>
          <a:off x="6962009" y="842062"/>
          <a:ext cx="4964381" cy="1248629"/>
        </a:xfrm>
        <a:prstGeom prst="rightArrow">
          <a:avLst>
            <a:gd name="adj1" fmla="val 50000"/>
            <a:gd name="adj2" fmla="val 50000"/>
          </a:avLst>
        </a:prstGeom>
        <a:solidFill>
          <a:srgbClr val="3CC0B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19822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Helvetica" panose="020B0604020202020204" pitchFamily="34" charset="0"/>
              <a:cs typeface="Helvetica" panose="020B0604020202020204" pitchFamily="34" charset="0"/>
            </a:rPr>
            <a:t>Patient-level Data</a:t>
          </a:r>
        </a:p>
      </dsp:txBody>
      <dsp:txXfrm>
        <a:off x="6962009" y="1154219"/>
        <a:ext cx="4652224" cy="624315"/>
      </dsp:txXfrm>
    </dsp:sp>
    <dsp:sp modelId="{3D1418C0-6FB6-4541-8759-9E85118781AF}">
      <dsp:nvSpPr>
        <dsp:cNvPr id="0" name=""/>
        <dsp:cNvSpPr/>
      </dsp:nvSpPr>
      <dsp:spPr>
        <a:xfrm>
          <a:off x="6967852" y="1791876"/>
          <a:ext cx="3168926" cy="2370117"/>
        </a:xfrm>
        <a:prstGeom prst="rect">
          <a:avLst/>
        </a:prstGeom>
        <a:solidFill>
          <a:schemeClr val="lt1">
            <a:hueOff val="0"/>
            <a:satOff val="0"/>
            <a:lumOff val="0"/>
            <a:alphaOff val="0"/>
          </a:schemeClr>
        </a:solidFill>
        <a:ln w="12700" cap="flat" cmpd="sng" algn="ctr">
          <a:solidFill>
            <a:srgbClr val="00287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Helvetica" panose="020B0604020202020204" pitchFamily="34" charset="0"/>
              <a:cs typeface="Helvetica" panose="020B0604020202020204" pitchFamily="34" charset="0"/>
            </a:rPr>
            <a:t>Patient characteristics, symptoms, patient outcomes</a:t>
          </a:r>
        </a:p>
        <a:p>
          <a:pPr marL="0" lvl="0" indent="0" algn="l" defTabSz="844550">
            <a:lnSpc>
              <a:spcPct val="90000"/>
            </a:lnSpc>
            <a:spcBef>
              <a:spcPct val="0"/>
            </a:spcBef>
            <a:spcAft>
              <a:spcPct val="35000"/>
            </a:spcAft>
            <a:buNone/>
          </a:pPr>
          <a:r>
            <a:rPr lang="en-US" sz="1900" b="1" kern="1200" dirty="0">
              <a:latin typeface="Helvetica" panose="020B0604020202020204" pitchFamily="34" charset="0"/>
              <a:cs typeface="Helvetica" panose="020B0604020202020204" pitchFamily="34" charset="0"/>
            </a:rPr>
            <a:t>Benefit: </a:t>
          </a:r>
          <a:r>
            <a:rPr lang="en-US" sz="1900" kern="1200" dirty="0">
              <a:latin typeface="Helvetica" panose="020B0604020202020204" pitchFamily="34" charset="0"/>
              <a:cs typeface="Helvetica" panose="020B0604020202020204" pitchFamily="34" charset="0"/>
            </a:rPr>
            <a:t>detailed reports for quality improvement, measurement, and benchmarking + QI collaborative</a:t>
          </a:r>
        </a:p>
      </dsp:txBody>
      <dsp:txXfrm>
        <a:off x="6967852" y="1791876"/>
        <a:ext cx="3168926" cy="2370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A4415-E772-4037-B77D-33244DB78064}">
      <dsp:nvSpPr>
        <dsp:cNvPr id="0" name=""/>
        <dsp:cNvSpPr/>
      </dsp:nvSpPr>
      <dsp:spPr>
        <a:xfrm>
          <a:off x="2371763" y="2060"/>
          <a:ext cx="5490000" cy="1359662"/>
        </a:xfrm>
        <a:prstGeom prst="rect">
          <a:avLst/>
        </a:prstGeom>
        <a:solidFill>
          <a:srgbClr val="002878"/>
        </a:solidFill>
        <a:ln w="12700" cap="flat" cmpd="sng" algn="ctr">
          <a:solidFill>
            <a:srgbClr val="1E31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1" i="0" kern="1200" dirty="0"/>
            <a:t>Availability: </a:t>
          </a:r>
          <a:r>
            <a:rPr lang="en-US" sz="3400" b="0" i="0" kern="1200" dirty="0"/>
            <a:t>Monday–Friday inpatient consultation service.</a:t>
          </a:r>
          <a:endParaRPr lang="en-US" sz="3400" kern="1200" dirty="0"/>
        </a:p>
      </dsp:txBody>
      <dsp:txXfrm>
        <a:off x="2371763" y="2060"/>
        <a:ext cx="5490000" cy="1359662"/>
      </dsp:txXfrm>
    </dsp:sp>
    <dsp:sp modelId="{D4AAE064-8845-4F65-9399-78BC3E858590}">
      <dsp:nvSpPr>
        <dsp:cNvPr id="0" name=""/>
        <dsp:cNvSpPr/>
      </dsp:nvSpPr>
      <dsp:spPr>
        <a:xfrm>
          <a:off x="886763" y="1429705"/>
          <a:ext cx="8460000" cy="1359662"/>
        </a:xfrm>
        <a:prstGeom prst="rect">
          <a:avLst/>
        </a:prstGeom>
        <a:solidFill>
          <a:srgbClr val="002878"/>
        </a:solidFill>
        <a:ln w="12700" cap="flat" cmpd="sng" algn="ctr">
          <a:solidFill>
            <a:srgbClr val="1E31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1" i="0" kern="1200" dirty="0"/>
            <a:t>Staffing: </a:t>
          </a:r>
          <a:r>
            <a:rPr lang="en-US" sz="3400" b="0" i="0" kern="1200" dirty="0"/>
            <a:t>0.8 physician, 0.9 registered nurse, 0.9 social worker, and 1.0 program coordinator.</a:t>
          </a:r>
        </a:p>
      </dsp:txBody>
      <dsp:txXfrm>
        <a:off x="886763" y="1429705"/>
        <a:ext cx="8460000" cy="1359662"/>
      </dsp:txXfrm>
    </dsp:sp>
    <dsp:sp modelId="{C0078DB2-8086-45BD-B834-0DEF78E5B71F}">
      <dsp:nvSpPr>
        <dsp:cNvPr id="0" name=""/>
        <dsp:cNvSpPr/>
      </dsp:nvSpPr>
      <dsp:spPr>
        <a:xfrm>
          <a:off x="76763" y="2857351"/>
          <a:ext cx="10080000" cy="1359662"/>
        </a:xfrm>
        <a:prstGeom prst="rect">
          <a:avLst/>
        </a:prstGeom>
        <a:solidFill>
          <a:srgbClr val="002878"/>
        </a:solidFill>
        <a:ln w="12700" cap="flat" cmpd="sng" algn="ctr">
          <a:solidFill>
            <a:srgbClr val="1E31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1" i="0" kern="1200" dirty="0"/>
            <a:t>Patient volume: </a:t>
          </a:r>
          <a:r>
            <a:rPr lang="en-US" sz="3400" b="0" i="0" kern="1200" dirty="0"/>
            <a:t>5.0% palliative care service penetration and 1200 initial palliative care consults annually.</a:t>
          </a:r>
        </a:p>
      </dsp:txBody>
      <dsp:txXfrm>
        <a:off x="76763" y="2857351"/>
        <a:ext cx="10080000" cy="1359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3C132-B846-4177-AEBE-025AFDE1B550}">
      <dsp:nvSpPr>
        <dsp:cNvPr id="0" name=""/>
        <dsp:cNvSpPr/>
      </dsp:nvSpPr>
      <dsp:spPr>
        <a:xfrm>
          <a:off x="-1127143" y="0"/>
          <a:ext cx="11664302" cy="795583"/>
        </a:xfrm>
        <a:prstGeom prst="roundRect">
          <a:avLst>
            <a:gd name="adj" fmla="val 10000"/>
          </a:avLst>
        </a:prstGeom>
        <a:solidFill>
          <a:srgbClr val="3CC0BD"/>
        </a:solidFill>
        <a:ln>
          <a:noFill/>
        </a:ln>
        <a:effectLst/>
      </dsp:spPr>
      <dsp:style>
        <a:lnRef idx="0">
          <a:scrgbClr r="0" g="0" b="0"/>
        </a:lnRef>
        <a:fillRef idx="1">
          <a:scrgbClr r="0" g="0" b="0"/>
        </a:fillRef>
        <a:effectRef idx="0">
          <a:scrgbClr r="0" g="0" b="0"/>
        </a:effectRef>
        <a:fontRef idx="minor"/>
      </dsp:style>
    </dsp:sp>
    <dsp:sp modelId="{4973AE2F-D3CE-4E12-AC13-CF396271ABE5}">
      <dsp:nvSpPr>
        <dsp:cNvPr id="0" name=""/>
        <dsp:cNvSpPr/>
      </dsp:nvSpPr>
      <dsp:spPr>
        <a:xfrm>
          <a:off x="-886479" y="189758"/>
          <a:ext cx="437570" cy="437570"/>
        </a:xfrm>
        <a:prstGeom prst="rect">
          <a:avLst/>
        </a:prstGeom>
        <a:solidFill>
          <a:srgbClr val="3CC0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36395-5EDC-4194-80D0-230E1D0BC240}">
      <dsp:nvSpPr>
        <dsp:cNvPr id="0" name=""/>
        <dsp:cNvSpPr/>
      </dsp:nvSpPr>
      <dsp:spPr>
        <a:xfrm>
          <a:off x="-208244" y="10752"/>
          <a:ext cx="5248935" cy="79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99" tIns="84199" rIns="84199" bIns="84199"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Summary</a:t>
          </a:r>
        </a:p>
      </dsp:txBody>
      <dsp:txXfrm>
        <a:off x="-208244" y="10752"/>
        <a:ext cx="5248935" cy="795583"/>
      </dsp:txXfrm>
    </dsp:sp>
    <dsp:sp modelId="{7F693C6A-B530-43DF-819D-9CE5B2B78F9A}">
      <dsp:nvSpPr>
        <dsp:cNvPr id="0" name=""/>
        <dsp:cNvSpPr/>
      </dsp:nvSpPr>
      <dsp:spPr>
        <a:xfrm>
          <a:off x="3170689" y="0"/>
          <a:ext cx="7369231" cy="79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99" tIns="84199" rIns="84199" bIns="84199" numCol="1" spcCol="1270" anchor="ctr" anchorCtr="0">
          <a:noAutofit/>
        </a:bodyPr>
        <a:lstStyle/>
        <a:p>
          <a:pPr marL="0" lvl="0" indent="0" algn="r" defTabSz="1244600">
            <a:lnSpc>
              <a:spcPct val="10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Stats on core &amp; optional data elements</a:t>
          </a:r>
        </a:p>
      </dsp:txBody>
      <dsp:txXfrm>
        <a:off x="3170689" y="0"/>
        <a:ext cx="7369231" cy="795583"/>
      </dsp:txXfrm>
    </dsp:sp>
    <dsp:sp modelId="{F5DDEF30-AAEC-46D5-8325-BEE819ECE96E}">
      <dsp:nvSpPr>
        <dsp:cNvPr id="0" name=""/>
        <dsp:cNvSpPr/>
      </dsp:nvSpPr>
      <dsp:spPr>
        <a:xfrm>
          <a:off x="-1127143" y="1005231"/>
          <a:ext cx="11664302" cy="795583"/>
        </a:xfrm>
        <a:prstGeom prst="roundRect">
          <a:avLst>
            <a:gd name="adj" fmla="val 10000"/>
          </a:avLst>
        </a:prstGeom>
        <a:solidFill>
          <a:srgbClr val="3CC0BD"/>
        </a:solidFill>
        <a:ln>
          <a:noFill/>
        </a:ln>
        <a:effectLst/>
      </dsp:spPr>
      <dsp:style>
        <a:lnRef idx="0">
          <a:scrgbClr r="0" g="0" b="0"/>
        </a:lnRef>
        <a:fillRef idx="1">
          <a:scrgbClr r="0" g="0" b="0"/>
        </a:fillRef>
        <a:effectRef idx="0">
          <a:scrgbClr r="0" g="0" b="0"/>
        </a:effectRef>
        <a:fontRef idx="minor"/>
      </dsp:style>
    </dsp:sp>
    <dsp:sp modelId="{0358CF85-F0BA-41FF-AE83-882955AD8893}">
      <dsp:nvSpPr>
        <dsp:cNvPr id="0" name=""/>
        <dsp:cNvSpPr/>
      </dsp:nvSpPr>
      <dsp:spPr>
        <a:xfrm>
          <a:off x="-886479" y="1146089"/>
          <a:ext cx="437570" cy="437570"/>
        </a:xfrm>
        <a:prstGeom prst="rect">
          <a:avLst/>
        </a:prstGeom>
        <a:solidFill>
          <a:srgbClr val="3CC0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6B0A5-91BA-4F59-968A-BE55CD5D9432}">
      <dsp:nvSpPr>
        <dsp:cNvPr id="0" name=""/>
        <dsp:cNvSpPr/>
      </dsp:nvSpPr>
      <dsp:spPr>
        <a:xfrm>
          <a:off x="-208244" y="1005231"/>
          <a:ext cx="5248935" cy="79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99" tIns="84199" rIns="84199" bIns="84199"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Trend</a:t>
          </a:r>
        </a:p>
      </dsp:txBody>
      <dsp:txXfrm>
        <a:off x="-208244" y="1005231"/>
        <a:ext cx="5248935" cy="795583"/>
      </dsp:txXfrm>
    </dsp:sp>
    <dsp:sp modelId="{506D3B2E-185C-42C8-BEC8-704BD1522E65}">
      <dsp:nvSpPr>
        <dsp:cNvPr id="0" name=""/>
        <dsp:cNvSpPr/>
      </dsp:nvSpPr>
      <dsp:spPr>
        <a:xfrm>
          <a:off x="755699" y="983129"/>
          <a:ext cx="9749028" cy="79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99" tIns="84199" rIns="84199" bIns="84199" numCol="1" spcCol="1270" anchor="ctr" anchorCtr="0">
          <a:noAutofit/>
        </a:bodyPr>
        <a:lstStyle/>
        <a:p>
          <a:pPr marL="0" lvl="0" indent="0" algn="r" defTabSz="1244600">
            <a:lnSpc>
              <a:spcPct val="10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Over time for user selected measures</a:t>
          </a:r>
        </a:p>
      </dsp:txBody>
      <dsp:txXfrm>
        <a:off x="755699" y="983129"/>
        <a:ext cx="9749028" cy="795583"/>
      </dsp:txXfrm>
    </dsp:sp>
    <dsp:sp modelId="{48241719-AACB-44FB-ABF5-3D7DDC6040AC}">
      <dsp:nvSpPr>
        <dsp:cNvPr id="0" name=""/>
        <dsp:cNvSpPr/>
      </dsp:nvSpPr>
      <dsp:spPr>
        <a:xfrm>
          <a:off x="-1127143" y="1999709"/>
          <a:ext cx="11664302" cy="795583"/>
        </a:xfrm>
        <a:prstGeom prst="roundRect">
          <a:avLst>
            <a:gd name="adj" fmla="val 10000"/>
          </a:avLst>
        </a:prstGeom>
        <a:solidFill>
          <a:srgbClr val="3CC0BD"/>
        </a:solidFill>
        <a:ln>
          <a:noFill/>
        </a:ln>
        <a:effectLst/>
      </dsp:spPr>
      <dsp:style>
        <a:lnRef idx="0">
          <a:scrgbClr r="0" g="0" b="0"/>
        </a:lnRef>
        <a:fillRef idx="1">
          <a:scrgbClr r="0" g="0" b="0"/>
        </a:fillRef>
        <a:effectRef idx="0">
          <a:scrgbClr r="0" g="0" b="0"/>
        </a:effectRef>
        <a:fontRef idx="minor"/>
      </dsp:style>
    </dsp:sp>
    <dsp:sp modelId="{197293E3-2E17-414E-8561-B1CC4EBD25BD}">
      <dsp:nvSpPr>
        <dsp:cNvPr id="0" name=""/>
        <dsp:cNvSpPr/>
      </dsp:nvSpPr>
      <dsp:spPr>
        <a:xfrm>
          <a:off x="-886479" y="2178716"/>
          <a:ext cx="437570" cy="437570"/>
        </a:xfrm>
        <a:prstGeom prst="rect">
          <a:avLst/>
        </a:prstGeom>
        <a:solidFill>
          <a:srgbClr val="3CC0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C26AB5-AB32-4C7D-931C-98EC09F4451A}">
      <dsp:nvSpPr>
        <dsp:cNvPr id="0" name=""/>
        <dsp:cNvSpPr/>
      </dsp:nvSpPr>
      <dsp:spPr>
        <a:xfrm>
          <a:off x="-208244" y="1999709"/>
          <a:ext cx="5248935" cy="79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99" tIns="84199" rIns="84199" bIns="84199"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Member</a:t>
          </a:r>
          <a:r>
            <a:rPr lang="en-US" sz="2800" kern="1200" dirty="0">
              <a:solidFill>
                <a:schemeClr val="bg1"/>
              </a:solidFill>
              <a:latin typeface="Avenir Book" panose="02000503020000020003" pitchFamily="2" charset="0"/>
            </a:rPr>
            <a:t> </a:t>
          </a:r>
          <a:r>
            <a:rPr lang="en-US" sz="2800" kern="1200" dirty="0">
              <a:solidFill>
                <a:schemeClr val="bg1"/>
              </a:solidFill>
              <a:latin typeface="Helvetica" panose="020B0604020202020204" pitchFamily="34" charset="0"/>
              <a:cs typeface="Helvetica" panose="020B0604020202020204" pitchFamily="34" charset="0"/>
            </a:rPr>
            <a:t>Comparison</a:t>
          </a:r>
        </a:p>
      </dsp:txBody>
      <dsp:txXfrm>
        <a:off x="-208244" y="1999709"/>
        <a:ext cx="5248935" cy="795583"/>
      </dsp:txXfrm>
    </dsp:sp>
    <dsp:sp modelId="{362C9DFB-94E6-4B60-B8C2-E2F8385E8206}">
      <dsp:nvSpPr>
        <dsp:cNvPr id="0" name=""/>
        <dsp:cNvSpPr/>
      </dsp:nvSpPr>
      <dsp:spPr>
        <a:xfrm>
          <a:off x="2853125" y="1994435"/>
          <a:ext cx="7651603" cy="79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99" tIns="84199" rIns="84199" bIns="84199" numCol="1" spcCol="1270" anchor="ctr" anchorCtr="0">
          <a:noAutofit/>
        </a:bodyPr>
        <a:lstStyle/>
        <a:p>
          <a:pPr marL="0" lvl="0" indent="0" algn="r" defTabSz="1244600">
            <a:lnSpc>
              <a:spcPct val="10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Benchmark reports to appropriate cohorts</a:t>
          </a:r>
        </a:p>
      </dsp:txBody>
      <dsp:txXfrm>
        <a:off x="2853125" y="1994435"/>
        <a:ext cx="7651603" cy="795583"/>
      </dsp:txXfrm>
    </dsp:sp>
    <dsp:sp modelId="{5EA5C4A8-D49D-4FDE-B02A-3123CBB121A2}">
      <dsp:nvSpPr>
        <dsp:cNvPr id="0" name=""/>
        <dsp:cNvSpPr/>
      </dsp:nvSpPr>
      <dsp:spPr>
        <a:xfrm>
          <a:off x="-1127143" y="2994188"/>
          <a:ext cx="11664302" cy="795583"/>
        </a:xfrm>
        <a:prstGeom prst="roundRect">
          <a:avLst>
            <a:gd name="adj" fmla="val 10000"/>
          </a:avLst>
        </a:prstGeom>
        <a:solidFill>
          <a:srgbClr val="3CC0BD"/>
        </a:solidFill>
        <a:ln>
          <a:noFill/>
        </a:ln>
        <a:effectLst/>
      </dsp:spPr>
      <dsp:style>
        <a:lnRef idx="0">
          <a:scrgbClr r="0" g="0" b="0"/>
        </a:lnRef>
        <a:fillRef idx="1">
          <a:scrgbClr r="0" g="0" b="0"/>
        </a:fillRef>
        <a:effectRef idx="0">
          <a:scrgbClr r="0" g="0" b="0"/>
        </a:effectRef>
        <a:fontRef idx="minor"/>
      </dsp:style>
    </dsp:sp>
    <dsp:sp modelId="{306B4BC6-E1E1-4B83-B0E7-2696A376AEC3}">
      <dsp:nvSpPr>
        <dsp:cNvPr id="0" name=""/>
        <dsp:cNvSpPr/>
      </dsp:nvSpPr>
      <dsp:spPr>
        <a:xfrm>
          <a:off x="-886479" y="3173195"/>
          <a:ext cx="437570" cy="437570"/>
        </a:xfrm>
        <a:prstGeom prst="rect">
          <a:avLst/>
        </a:prstGeom>
        <a:solidFill>
          <a:srgbClr val="3CC0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449189-FA65-4D9A-BEB6-CDBC0D0B96A1}">
      <dsp:nvSpPr>
        <dsp:cNvPr id="0" name=""/>
        <dsp:cNvSpPr/>
      </dsp:nvSpPr>
      <dsp:spPr>
        <a:xfrm>
          <a:off x="-208244" y="2994188"/>
          <a:ext cx="5248935" cy="79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99" tIns="84199" rIns="84199" bIns="84199"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Cross-tab</a:t>
          </a:r>
        </a:p>
      </dsp:txBody>
      <dsp:txXfrm>
        <a:off x="-208244" y="2994188"/>
        <a:ext cx="5248935" cy="795583"/>
      </dsp:txXfrm>
    </dsp:sp>
    <dsp:sp modelId="{CC5CE585-2D91-447B-92ED-E1EED6CCA0F2}">
      <dsp:nvSpPr>
        <dsp:cNvPr id="0" name=""/>
        <dsp:cNvSpPr/>
      </dsp:nvSpPr>
      <dsp:spPr>
        <a:xfrm>
          <a:off x="497889" y="3005844"/>
          <a:ext cx="10006838" cy="79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99" tIns="84199" rIns="84199" bIns="84199" numCol="1" spcCol="1270" anchor="ctr" anchorCtr="0">
          <a:noAutofit/>
        </a:bodyPr>
        <a:lstStyle/>
        <a:p>
          <a:pPr marL="0" lvl="0" indent="0" algn="r" defTabSz="1244600">
            <a:lnSpc>
              <a:spcPct val="10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Relationship between two variables</a:t>
          </a:r>
        </a:p>
      </dsp:txBody>
      <dsp:txXfrm>
        <a:off x="497889" y="3005844"/>
        <a:ext cx="10006838" cy="795583"/>
      </dsp:txXfrm>
    </dsp:sp>
    <dsp:sp modelId="{B8AEF917-18B6-4136-B9E9-D8DAD7D2440B}">
      <dsp:nvSpPr>
        <dsp:cNvPr id="0" name=""/>
        <dsp:cNvSpPr/>
      </dsp:nvSpPr>
      <dsp:spPr>
        <a:xfrm>
          <a:off x="-1127143" y="3988667"/>
          <a:ext cx="11664302" cy="795583"/>
        </a:xfrm>
        <a:prstGeom prst="roundRect">
          <a:avLst>
            <a:gd name="adj" fmla="val 10000"/>
          </a:avLst>
        </a:prstGeom>
        <a:solidFill>
          <a:srgbClr val="3CC0BD"/>
        </a:solidFill>
        <a:ln>
          <a:noFill/>
        </a:ln>
        <a:effectLst/>
      </dsp:spPr>
      <dsp:style>
        <a:lnRef idx="0">
          <a:scrgbClr r="0" g="0" b="0"/>
        </a:lnRef>
        <a:fillRef idx="1">
          <a:scrgbClr r="0" g="0" b="0"/>
        </a:fillRef>
        <a:effectRef idx="0">
          <a:scrgbClr r="0" g="0" b="0"/>
        </a:effectRef>
        <a:fontRef idx="minor"/>
      </dsp:style>
    </dsp:sp>
    <dsp:sp modelId="{FAA1B0E3-B0B4-4BDE-A518-F2B671A2D824}">
      <dsp:nvSpPr>
        <dsp:cNvPr id="0" name=""/>
        <dsp:cNvSpPr/>
      </dsp:nvSpPr>
      <dsp:spPr>
        <a:xfrm>
          <a:off x="-886479" y="4167673"/>
          <a:ext cx="437570" cy="437570"/>
        </a:xfrm>
        <a:prstGeom prst="rect">
          <a:avLst/>
        </a:prstGeom>
        <a:solidFill>
          <a:srgbClr val="3CC0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1531C3-A728-4F17-B678-E9A32DEB0012}">
      <dsp:nvSpPr>
        <dsp:cNvPr id="0" name=""/>
        <dsp:cNvSpPr/>
      </dsp:nvSpPr>
      <dsp:spPr>
        <a:xfrm>
          <a:off x="-208244" y="3988667"/>
          <a:ext cx="5248935" cy="79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99" tIns="84199" rIns="84199" bIns="84199"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Database Queries</a:t>
          </a:r>
        </a:p>
      </dsp:txBody>
      <dsp:txXfrm>
        <a:off x="-208244" y="3988667"/>
        <a:ext cx="5248935" cy="795583"/>
      </dsp:txXfrm>
    </dsp:sp>
    <dsp:sp modelId="{68172A48-6C9C-46E8-9819-057FEC4DB4C0}">
      <dsp:nvSpPr>
        <dsp:cNvPr id="0" name=""/>
        <dsp:cNvSpPr/>
      </dsp:nvSpPr>
      <dsp:spPr>
        <a:xfrm>
          <a:off x="3703013" y="3999419"/>
          <a:ext cx="7088454" cy="79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99" tIns="84199" rIns="84199" bIns="84199"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Summary lists of key variables of interest</a:t>
          </a:r>
        </a:p>
      </dsp:txBody>
      <dsp:txXfrm>
        <a:off x="3703013" y="3999419"/>
        <a:ext cx="7088454" cy="79558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3F561-1544-7F4D-BF44-1431AA599C39}" type="datetimeFigureOut">
              <a:rPr lang="en-US" smtClean="0"/>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39D7A-1B78-7B44-A522-9AE1E2BE6ADC}" type="slidenum">
              <a:rPr lang="en-US" smtClean="0"/>
              <a:t>‹#›</a:t>
            </a:fld>
            <a:endParaRPr lang="en-US"/>
          </a:p>
        </p:txBody>
      </p:sp>
    </p:spTree>
    <p:extLst>
      <p:ext uri="{BB962C8B-B14F-4D97-AF65-F5344CB8AC3E}">
        <p14:creationId xmlns:p14="http://schemas.microsoft.com/office/powerpoint/2010/main" val="162170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Keela</a:t>
            </a:r>
            <a:r>
              <a:rPr lang="en-US" baseline="0" dirty="0"/>
              <a:t> &amp; Sydney</a:t>
            </a:r>
            <a:endParaRPr lang="en-US" dirty="0"/>
          </a:p>
          <a:p>
            <a:endParaRPr lang="en-US" dirty="0"/>
          </a:p>
        </p:txBody>
      </p:sp>
      <p:sp>
        <p:nvSpPr>
          <p:cNvPr id="4" name="Slide Number Placeholder 3"/>
          <p:cNvSpPr>
            <a:spLocks noGrp="1"/>
          </p:cNvSpPr>
          <p:nvPr>
            <p:ph type="sldNum" sz="quarter" idx="5"/>
          </p:nvPr>
        </p:nvSpPr>
        <p:spPr/>
        <p:txBody>
          <a:bodyPr/>
          <a:lstStyle/>
          <a:p>
            <a:fld id="{37439D7A-1B78-7B44-A522-9AE1E2BE6ADC}" type="slidenum">
              <a:rPr lang="en-US" smtClean="0"/>
              <a:t>14</a:t>
            </a:fld>
            <a:endParaRPr lang="en-US"/>
          </a:p>
        </p:txBody>
      </p:sp>
    </p:spTree>
    <p:extLst>
      <p:ext uri="{BB962C8B-B14F-4D97-AF65-F5344CB8AC3E}">
        <p14:creationId xmlns:p14="http://schemas.microsoft.com/office/powerpoint/2010/main" val="1366545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27</a:t>
            </a:fld>
            <a:endParaRPr lang="en-US"/>
          </a:p>
        </p:txBody>
      </p:sp>
    </p:spTree>
    <p:extLst>
      <p:ext uri="{BB962C8B-B14F-4D97-AF65-F5344CB8AC3E}">
        <p14:creationId xmlns:p14="http://schemas.microsoft.com/office/powerpoint/2010/main" val="252606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28</a:t>
            </a:fld>
            <a:endParaRPr lang="en-US"/>
          </a:p>
        </p:txBody>
      </p:sp>
    </p:spTree>
    <p:extLst>
      <p:ext uri="{BB962C8B-B14F-4D97-AF65-F5344CB8AC3E}">
        <p14:creationId xmlns:p14="http://schemas.microsoft.com/office/powerpoint/2010/main" val="14475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29</a:t>
            </a:fld>
            <a:endParaRPr lang="en-US"/>
          </a:p>
        </p:txBody>
      </p:sp>
    </p:spTree>
    <p:extLst>
      <p:ext uri="{BB962C8B-B14F-4D97-AF65-F5344CB8AC3E}">
        <p14:creationId xmlns:p14="http://schemas.microsoft.com/office/powerpoint/2010/main" val="106719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programing interface</a:t>
            </a:r>
          </a:p>
        </p:txBody>
      </p:sp>
      <p:sp>
        <p:nvSpPr>
          <p:cNvPr id="4" name="Slide Number Placeholder 3"/>
          <p:cNvSpPr>
            <a:spLocks noGrp="1"/>
          </p:cNvSpPr>
          <p:nvPr>
            <p:ph type="sldNum" sz="quarter" idx="5"/>
          </p:nvPr>
        </p:nvSpPr>
        <p:spPr/>
        <p:txBody>
          <a:bodyPr/>
          <a:lstStyle/>
          <a:p>
            <a:fld id="{37439D7A-1B78-7B44-A522-9AE1E2BE6ADC}" type="slidenum">
              <a:rPr lang="en-US" smtClean="0"/>
              <a:t>30</a:t>
            </a:fld>
            <a:endParaRPr lang="en-US"/>
          </a:p>
        </p:txBody>
      </p:sp>
    </p:spTree>
    <p:extLst>
      <p:ext uri="{BB962C8B-B14F-4D97-AF65-F5344CB8AC3E}">
        <p14:creationId xmlns:p14="http://schemas.microsoft.com/office/powerpoint/2010/main" val="162351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31</a:t>
            </a:fld>
            <a:endParaRPr lang="en-US"/>
          </a:p>
        </p:txBody>
      </p:sp>
    </p:spTree>
    <p:extLst>
      <p:ext uri="{BB962C8B-B14F-4D97-AF65-F5344CB8AC3E}">
        <p14:creationId xmlns:p14="http://schemas.microsoft.com/office/powerpoint/2010/main" val="412722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D4186-FAE0-4A09-B977-1E8032921807}" type="slidenum">
              <a:rPr lang="en-US" smtClean="0"/>
              <a:t>32</a:t>
            </a:fld>
            <a:endParaRPr lang="en-US"/>
          </a:p>
        </p:txBody>
      </p:sp>
    </p:spTree>
    <p:extLst>
      <p:ext uri="{BB962C8B-B14F-4D97-AF65-F5344CB8AC3E}">
        <p14:creationId xmlns:p14="http://schemas.microsoft.com/office/powerpoint/2010/main" val="210740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33</a:t>
            </a:fld>
            <a:endParaRPr lang="en-US"/>
          </a:p>
        </p:txBody>
      </p:sp>
    </p:spTree>
    <p:extLst>
      <p:ext uri="{BB962C8B-B14F-4D97-AF65-F5344CB8AC3E}">
        <p14:creationId xmlns:p14="http://schemas.microsoft.com/office/powerpoint/2010/main" val="781701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34</a:t>
            </a:fld>
            <a:endParaRPr lang="en-US"/>
          </a:p>
        </p:txBody>
      </p:sp>
    </p:spTree>
    <p:extLst>
      <p:ext uri="{BB962C8B-B14F-4D97-AF65-F5344CB8AC3E}">
        <p14:creationId xmlns:p14="http://schemas.microsoft.com/office/powerpoint/2010/main" val="324979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wake of the COVID-19 crisis, there has been a tremendous amount of uncertainty facing clinicians and administrators throughout our field. In response, the PCQC has developed a short case report form to collate experiences of palliative care clinicians in caring for COVID-19 positive, PUI (Person Under Investigation), and recovered patients. These experiences will be shared with the palliative care community to foster clarity in the field through continuous learning. The case report is for both adult and pediatric palliative care.</a:t>
            </a:r>
            <a:endParaRPr lang="en-US" dirty="0"/>
          </a:p>
        </p:txBody>
      </p:sp>
      <p:sp>
        <p:nvSpPr>
          <p:cNvPr id="4" name="Slide Number Placeholder 3"/>
          <p:cNvSpPr>
            <a:spLocks noGrp="1"/>
          </p:cNvSpPr>
          <p:nvPr>
            <p:ph type="sldNum" sz="quarter" idx="5"/>
          </p:nvPr>
        </p:nvSpPr>
        <p:spPr/>
        <p:txBody>
          <a:bodyPr/>
          <a:lstStyle/>
          <a:p>
            <a:fld id="{37439D7A-1B78-7B44-A522-9AE1E2BE6ADC}" type="slidenum">
              <a:rPr lang="en-US" smtClean="0"/>
              <a:t>35</a:t>
            </a:fld>
            <a:endParaRPr lang="en-US"/>
          </a:p>
        </p:txBody>
      </p:sp>
    </p:spTree>
    <p:extLst>
      <p:ext uri="{BB962C8B-B14F-4D97-AF65-F5344CB8AC3E}">
        <p14:creationId xmlns:p14="http://schemas.microsoft.com/office/powerpoint/2010/main" val="278961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36</a:t>
            </a:fld>
            <a:endParaRPr lang="en-US"/>
          </a:p>
        </p:txBody>
      </p:sp>
    </p:spTree>
    <p:extLst>
      <p:ext uri="{BB962C8B-B14F-4D97-AF65-F5344CB8AC3E}">
        <p14:creationId xmlns:p14="http://schemas.microsoft.com/office/powerpoint/2010/main" val="248093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current reality is that the instruments and quality measures and tools we have today are rudimentary and flawed.</a:t>
            </a:r>
          </a:p>
          <a:p>
            <a:r>
              <a:rPr lang="en-US" dirty="0"/>
              <a:t>But our field is driving toward a better future.</a:t>
            </a:r>
          </a:p>
          <a:p>
            <a:r>
              <a:rPr lang="en-US" dirty="0"/>
              <a:t>There are promising quality initiatives in development, pilot, or early adoption stages, including clinical data registries that gather patient-level data and allow benchmarking and comparison across programs and individual clinicians, quality improvement collaboratives where multiple practices work together to find and spread best practices, measures in development with broader denominators that can be applied to more of the people living with serious illness appropriate for palliative care, electronic clinical quality measures that are easily recorded during normal workflow and easily extracted for reporting and quality improvement.</a:t>
            </a:r>
          </a:p>
          <a:p>
            <a:endParaRPr lang="en-US" dirty="0"/>
          </a:p>
          <a:p>
            <a:r>
              <a:rPr lang="en-US" dirty="0"/>
              <a:t>Additional surveys of the patient’s experience of care will be developed for patients receiving palliative care outside of hospice, including a post-admission survey of living patients receiving community-based palliative care.</a:t>
            </a:r>
          </a:p>
          <a:p>
            <a:endParaRPr lang="en-US" dirty="0"/>
          </a:p>
          <a:p>
            <a:r>
              <a:rPr lang="en-US" dirty="0"/>
              <a:t>And, we are still in pursuit of patient reported outcomes that matter in palliative care.  For an example of a promising PRO instrument, check out the Integrated Palliative Outcome Scale or IPOS.  The website is pos-pal.org.</a:t>
            </a:r>
          </a:p>
          <a:p>
            <a:endParaRPr lang="en-US" dirty="0"/>
          </a:p>
        </p:txBody>
      </p:sp>
      <p:sp>
        <p:nvSpPr>
          <p:cNvPr id="4" name="Slide Number Placeholder 3"/>
          <p:cNvSpPr>
            <a:spLocks noGrp="1"/>
          </p:cNvSpPr>
          <p:nvPr>
            <p:ph type="sldNum" sz="quarter" idx="5"/>
          </p:nvPr>
        </p:nvSpPr>
        <p:spPr/>
        <p:txBody>
          <a:bodyPr/>
          <a:lstStyle/>
          <a:p>
            <a:fld id="{37439D7A-1B78-7B44-A522-9AE1E2BE6ADC}" type="slidenum">
              <a:rPr lang="en-US" smtClean="0"/>
              <a:t>15</a:t>
            </a:fld>
            <a:endParaRPr lang="en-US"/>
          </a:p>
        </p:txBody>
      </p:sp>
    </p:spTree>
    <p:extLst>
      <p:ext uri="{BB962C8B-B14F-4D97-AF65-F5344CB8AC3E}">
        <p14:creationId xmlns:p14="http://schemas.microsoft.com/office/powerpoint/2010/main" val="1467324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37</a:t>
            </a:fld>
            <a:endParaRPr lang="en-US"/>
          </a:p>
        </p:txBody>
      </p:sp>
    </p:spTree>
    <p:extLst>
      <p:ext uri="{BB962C8B-B14F-4D97-AF65-F5344CB8AC3E}">
        <p14:creationId xmlns:p14="http://schemas.microsoft.com/office/powerpoint/2010/main" val="66154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38</a:t>
            </a:fld>
            <a:endParaRPr lang="en-US"/>
          </a:p>
        </p:txBody>
      </p:sp>
    </p:spTree>
    <p:extLst>
      <p:ext uri="{BB962C8B-B14F-4D97-AF65-F5344CB8AC3E}">
        <p14:creationId xmlns:p14="http://schemas.microsoft.com/office/powerpoint/2010/main" val="4135259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39</a:t>
            </a:fld>
            <a:endParaRPr lang="en-US"/>
          </a:p>
        </p:txBody>
      </p:sp>
    </p:spTree>
    <p:extLst>
      <p:ext uri="{BB962C8B-B14F-4D97-AF65-F5344CB8AC3E}">
        <p14:creationId xmlns:p14="http://schemas.microsoft.com/office/powerpoint/2010/main" val="2528083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40</a:t>
            </a:fld>
            <a:endParaRPr lang="en-US"/>
          </a:p>
        </p:txBody>
      </p:sp>
    </p:spTree>
    <p:extLst>
      <p:ext uri="{BB962C8B-B14F-4D97-AF65-F5344CB8AC3E}">
        <p14:creationId xmlns:p14="http://schemas.microsoft.com/office/powerpoint/2010/main" val="1283109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41</a:t>
            </a:fld>
            <a:endParaRPr lang="en-US"/>
          </a:p>
        </p:txBody>
      </p:sp>
    </p:spTree>
    <p:extLst>
      <p:ext uri="{BB962C8B-B14F-4D97-AF65-F5344CB8AC3E}">
        <p14:creationId xmlns:p14="http://schemas.microsoft.com/office/powerpoint/2010/main" val="235971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This is a case study from Saint Mary’s Medical Center in Pennsylvania.</a:t>
            </a:r>
            <a:r>
              <a:rPr lang="en-US" altLang="en-US" baseline="0" dirty="0">
                <a:ea typeface="ＭＳ Ｐゴシック" panose="020B0600070205080204" pitchFamily="34" charset="-128"/>
              </a:rPr>
              <a:t> They felt that they were really overworked and needed more staff, but didn’t have the data to help make the case. Employing data from the Registry, St. Mary's palliative care program was able to compare their programmatic metrics to national peers. </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7439D7A-1B78-7B44-A522-9AE1E2BE6ADC}" type="slidenum">
              <a:rPr lang="en-US" smtClean="0"/>
              <a:t>20</a:t>
            </a:fld>
            <a:endParaRPr lang="en-US"/>
          </a:p>
        </p:txBody>
      </p:sp>
    </p:spTree>
    <p:extLst>
      <p:ext uri="{BB962C8B-B14F-4D97-AF65-F5344CB8AC3E}">
        <p14:creationId xmlns:p14="http://schemas.microsoft.com/office/powerpoint/2010/main" val="281301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Their Registry reports demonstrated that they were at the 75th percentile for penetration compared with palliative care programs with a similar staff size and below the 25th percentile for palliative care staffing (staff FTE per 10,000 patients seen), compared with palliative care programs at similarly sized hospitals.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Presenting</a:t>
            </a:r>
            <a:r>
              <a:rPr lang="en-US" sz="1200" b="0" i="0" kern="1200" baseline="0" dirty="0">
                <a:solidFill>
                  <a:schemeClr val="tx1"/>
                </a:solidFill>
                <a:effectLst/>
                <a:latin typeface="+mn-lt"/>
                <a:ea typeface="+mn-ea"/>
                <a:cs typeface="+mn-cs"/>
              </a:rPr>
              <a:t> the comparative data to the C-Suite contributed to their hospital approving 1.0 FTE APRN and 0.2 RN to support their program goals.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439D7A-1B78-7B44-A522-9AE1E2BE6ADC}" type="slidenum">
              <a:rPr lang="en-US" smtClean="0"/>
              <a:t>21</a:t>
            </a:fld>
            <a:endParaRPr lang="en-US"/>
          </a:p>
        </p:txBody>
      </p:sp>
    </p:spTree>
    <p:extLst>
      <p:ext uri="{BB962C8B-B14F-4D97-AF65-F5344CB8AC3E}">
        <p14:creationId xmlns:p14="http://schemas.microsoft.com/office/powerpoint/2010/main" val="314856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This is a case from Hoag Hospital in California. They were PCQN participants for many years. In the Collaborative,</a:t>
            </a:r>
            <a:r>
              <a:rPr lang="en-US" altLang="en-US" baseline="0" dirty="0">
                <a:ea typeface="ＭＳ Ｐゴシック" panose="020B0600070205080204" pitchFamily="34" charset="-128"/>
              </a:rPr>
              <a:t> they identified that they could be doing a better job as a team screening for spiritual needs. They thoughts they were doing it regularly, but the data showed a different story.</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7439D7A-1B78-7B44-A522-9AE1E2BE6ADC}" type="slidenum">
              <a:rPr lang="en-US" smtClean="0"/>
              <a:t>22</a:t>
            </a:fld>
            <a:endParaRPr lang="en-US"/>
          </a:p>
        </p:txBody>
      </p:sp>
    </p:spTree>
    <p:extLst>
      <p:ext uri="{BB962C8B-B14F-4D97-AF65-F5344CB8AC3E}">
        <p14:creationId xmlns:p14="http://schemas.microsoft.com/office/powerpoint/2010/main" val="281696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Through comparative</a:t>
            </a:r>
            <a:r>
              <a:rPr lang="en-US" altLang="en-US" baseline="0" dirty="0">
                <a:ea typeface="ＭＳ Ｐゴシック" panose="020B0600070205080204" pitchFamily="34" charset="-128"/>
              </a:rPr>
              <a:t> reports, they were able to determine that they weren’t doing too well compared to others in PCQN. The comparative data helped them set attainable goals for spiritual care screening. If you’re just looking at your own data, it can be difficult to know what will be realistic for your team. </a:t>
            </a:r>
            <a:r>
              <a:rPr lang="en-US" altLang="en-US" dirty="0">
                <a:ea typeface="ＭＳ Ｐゴシック" panose="020B0600070205080204" pitchFamily="34" charset="-128"/>
              </a:rPr>
              <a:t>They the</a:t>
            </a:r>
            <a:r>
              <a:rPr lang="en-US" altLang="en-US" baseline="0" dirty="0">
                <a:ea typeface="ＭＳ Ｐゴシック" panose="020B0600070205080204" pitchFamily="34" charset="-128"/>
              </a:rPr>
              <a:t>n implemented a quality improvement project as a team around spiritual care. They agreed on a set of questions for all clinicians to use and focused on spirituality rather than strictly religion. They collected feedback from their team. They tracked their data over time to see improvements and had monthly calls to stay focused. </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7439D7A-1B78-7B44-A522-9AE1E2BE6ADC}" type="slidenum">
              <a:rPr lang="en-US" smtClean="0"/>
              <a:t>23</a:t>
            </a:fld>
            <a:endParaRPr lang="en-US"/>
          </a:p>
        </p:txBody>
      </p:sp>
    </p:spTree>
    <p:extLst>
      <p:ext uri="{BB962C8B-B14F-4D97-AF65-F5344CB8AC3E}">
        <p14:creationId xmlns:p14="http://schemas.microsoft.com/office/powerpoint/2010/main" val="343194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Once they</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finished the inpatient QI project around screening for spirituality, they</a:t>
            </a:r>
            <a:r>
              <a:rPr lang="en-US" altLang="en-US" baseline="0" dirty="0">
                <a:ea typeface="ＭＳ Ｐゴシック" panose="020B0600070205080204" pitchFamily="34" charset="-128"/>
              </a:rPr>
              <a:t> r</a:t>
            </a:r>
            <a:r>
              <a:rPr lang="en-US" altLang="en-US" dirty="0">
                <a:ea typeface="ＭＳ Ｐゴシック" panose="020B0600070205080204" pitchFamily="34" charset="-128"/>
              </a:rPr>
              <a:t>eviewed reports, noticed really low screening…educated on utilization of a screening question that drives this data point. It was an easy fix once we identified the gap through data. </a:t>
            </a:r>
          </a:p>
          <a:p>
            <a:endParaRPr lang="en-US" dirty="0"/>
          </a:p>
        </p:txBody>
      </p:sp>
      <p:sp>
        <p:nvSpPr>
          <p:cNvPr id="4" name="Slide Number Placeholder 3"/>
          <p:cNvSpPr>
            <a:spLocks noGrp="1"/>
          </p:cNvSpPr>
          <p:nvPr>
            <p:ph type="sldNum" sz="quarter" idx="5"/>
          </p:nvPr>
        </p:nvSpPr>
        <p:spPr/>
        <p:txBody>
          <a:bodyPr/>
          <a:lstStyle/>
          <a:p>
            <a:fld id="{37439D7A-1B78-7B44-A522-9AE1E2BE6ADC}" type="slidenum">
              <a:rPr lang="en-US" smtClean="0"/>
              <a:t>24</a:t>
            </a:fld>
            <a:endParaRPr lang="en-US"/>
          </a:p>
        </p:txBody>
      </p:sp>
    </p:spTree>
    <p:extLst>
      <p:ext uri="{BB962C8B-B14F-4D97-AF65-F5344CB8AC3E}">
        <p14:creationId xmlns:p14="http://schemas.microsoft.com/office/powerpoint/2010/main" val="166260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25</a:t>
            </a:fld>
            <a:endParaRPr lang="en-US"/>
          </a:p>
        </p:txBody>
      </p:sp>
    </p:spTree>
    <p:extLst>
      <p:ext uri="{BB962C8B-B14F-4D97-AF65-F5344CB8AC3E}">
        <p14:creationId xmlns:p14="http://schemas.microsoft.com/office/powerpoint/2010/main" val="269586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39D7A-1B78-7B44-A522-9AE1E2BE6ADC}" type="slidenum">
              <a:rPr lang="en-US" smtClean="0"/>
              <a:t>26</a:t>
            </a:fld>
            <a:endParaRPr lang="en-US"/>
          </a:p>
        </p:txBody>
      </p:sp>
    </p:spTree>
    <p:extLst>
      <p:ext uri="{BB962C8B-B14F-4D97-AF65-F5344CB8AC3E}">
        <p14:creationId xmlns:p14="http://schemas.microsoft.com/office/powerpoint/2010/main" val="712969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CAE58B-A3AD-6741-BCEC-5D1062F75F02}"/>
              </a:ext>
            </a:extLst>
          </p:cNvPr>
          <p:cNvSpPr/>
          <p:nvPr userDrawn="1"/>
        </p:nvSpPr>
        <p:spPr>
          <a:xfrm>
            <a:off x="-2" y="0"/>
            <a:ext cx="12192002" cy="5461686"/>
          </a:xfrm>
          <a:prstGeom prst="rect">
            <a:avLst/>
          </a:prstGeom>
          <a:solidFill>
            <a:srgbClr val="002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878"/>
              </a:solidFill>
            </a:endParaRPr>
          </a:p>
        </p:txBody>
      </p:sp>
      <p:sp>
        <p:nvSpPr>
          <p:cNvPr id="2" name="Title 1">
            <a:extLst>
              <a:ext uri="{FF2B5EF4-FFF2-40B4-BE49-F238E27FC236}">
                <a16:creationId xmlns:a16="http://schemas.microsoft.com/office/drawing/2014/main" id="{A63F5EEE-5D40-0C42-A60F-2D5CA2C3CE3F}"/>
              </a:ext>
            </a:extLst>
          </p:cNvPr>
          <p:cNvSpPr>
            <a:spLocks noGrp="1"/>
          </p:cNvSpPr>
          <p:nvPr>
            <p:ph type="ctrTitle"/>
          </p:nvPr>
        </p:nvSpPr>
        <p:spPr>
          <a:xfrm>
            <a:off x="751702" y="629203"/>
            <a:ext cx="9144000" cy="1923745"/>
          </a:xfrm>
        </p:spPr>
        <p:txBody>
          <a:bodyPr anchor="t" anchorCtr="0"/>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F23423C-C6B7-FA49-9685-805AAA8F3120}"/>
              </a:ext>
            </a:extLst>
          </p:cNvPr>
          <p:cNvSpPr>
            <a:spLocks noGrp="1"/>
          </p:cNvSpPr>
          <p:nvPr>
            <p:ph type="subTitle" idx="1"/>
          </p:nvPr>
        </p:nvSpPr>
        <p:spPr>
          <a:xfrm>
            <a:off x="751702" y="2552948"/>
            <a:ext cx="9144000" cy="90592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descr="A picture containing graphics, drawing, device&#10;&#10;Description automatically generated">
            <a:extLst>
              <a:ext uri="{FF2B5EF4-FFF2-40B4-BE49-F238E27FC236}">
                <a16:creationId xmlns:a16="http://schemas.microsoft.com/office/drawing/2014/main" id="{244A58EF-A0EE-0948-983F-F30D509D2BAC}"/>
              </a:ext>
            </a:extLst>
          </p:cNvPr>
          <p:cNvPicPr>
            <a:picLocks noChangeAspect="1"/>
          </p:cNvPicPr>
          <p:nvPr userDrawn="1"/>
        </p:nvPicPr>
        <p:blipFill>
          <a:blip r:embed="rId2"/>
          <a:stretch>
            <a:fillRect/>
          </a:stretch>
        </p:blipFill>
        <p:spPr>
          <a:xfrm>
            <a:off x="853301" y="5903751"/>
            <a:ext cx="1861672" cy="521268"/>
          </a:xfrm>
          <a:prstGeom prst="rect">
            <a:avLst/>
          </a:prstGeom>
        </p:spPr>
      </p:pic>
    </p:spTree>
    <p:extLst>
      <p:ext uri="{BB962C8B-B14F-4D97-AF65-F5344CB8AC3E}">
        <p14:creationId xmlns:p14="http://schemas.microsoft.com/office/powerpoint/2010/main" val="275744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43B16F-13F9-304E-83FA-999614AB8726}"/>
              </a:ext>
            </a:extLst>
          </p:cNvPr>
          <p:cNvSpPr>
            <a:spLocks noGrp="1"/>
          </p:cNvSpPr>
          <p:nvPr>
            <p:ph type="sldNum" sz="quarter" idx="12"/>
          </p:nvPr>
        </p:nvSpPr>
        <p:spPr/>
        <p:txBody>
          <a:bodyPr/>
          <a:lstStyle/>
          <a:p>
            <a:fld id="{8EFC83EB-D2AF-BF4C-8A84-BB97B245E12F}" type="slidenum">
              <a:rPr lang="en-US" smtClean="0"/>
              <a:t>‹#›</a:t>
            </a:fld>
            <a:endParaRPr lang="en-US"/>
          </a:p>
        </p:txBody>
      </p:sp>
      <p:pic>
        <p:nvPicPr>
          <p:cNvPr id="6" name="Picture 5">
            <a:extLst>
              <a:ext uri="{FF2B5EF4-FFF2-40B4-BE49-F238E27FC236}">
                <a16:creationId xmlns:a16="http://schemas.microsoft.com/office/drawing/2014/main" id="{08C4EBDA-BA24-2743-90CB-1311328FB542}"/>
              </a:ext>
            </a:extLst>
          </p:cNvPr>
          <p:cNvPicPr>
            <a:picLocks noChangeAspect="1"/>
          </p:cNvPicPr>
          <p:nvPr userDrawn="1"/>
        </p:nvPicPr>
        <p:blipFill>
          <a:blip r:embed="rId2"/>
          <a:stretch>
            <a:fillRect/>
          </a:stretch>
        </p:blipFill>
        <p:spPr>
          <a:xfrm>
            <a:off x="838200" y="6427327"/>
            <a:ext cx="2442882" cy="285003"/>
          </a:xfrm>
          <a:prstGeom prst="rect">
            <a:avLst/>
          </a:prstGeom>
        </p:spPr>
      </p:pic>
    </p:spTree>
    <p:extLst>
      <p:ext uri="{BB962C8B-B14F-4D97-AF65-F5344CB8AC3E}">
        <p14:creationId xmlns:p14="http://schemas.microsoft.com/office/powerpoint/2010/main" val="142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CAE58B-A3AD-6741-BCEC-5D1062F75F02}"/>
              </a:ext>
            </a:extLst>
          </p:cNvPr>
          <p:cNvSpPr/>
          <p:nvPr userDrawn="1"/>
        </p:nvSpPr>
        <p:spPr>
          <a:xfrm>
            <a:off x="-2" y="0"/>
            <a:ext cx="12192002" cy="5461686"/>
          </a:xfrm>
          <a:prstGeom prst="rect">
            <a:avLst/>
          </a:prstGeom>
          <a:solidFill>
            <a:srgbClr val="002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878"/>
              </a:solidFill>
            </a:endParaRPr>
          </a:p>
        </p:txBody>
      </p:sp>
      <p:sp>
        <p:nvSpPr>
          <p:cNvPr id="2" name="Title 1">
            <a:extLst>
              <a:ext uri="{FF2B5EF4-FFF2-40B4-BE49-F238E27FC236}">
                <a16:creationId xmlns:a16="http://schemas.microsoft.com/office/drawing/2014/main" id="{A63F5EEE-5D40-0C42-A60F-2D5CA2C3CE3F}"/>
              </a:ext>
            </a:extLst>
          </p:cNvPr>
          <p:cNvSpPr>
            <a:spLocks noGrp="1"/>
          </p:cNvSpPr>
          <p:nvPr>
            <p:ph type="ctrTitle"/>
          </p:nvPr>
        </p:nvSpPr>
        <p:spPr>
          <a:xfrm>
            <a:off x="751702" y="629203"/>
            <a:ext cx="2480596" cy="1923745"/>
          </a:xfrm>
        </p:spPr>
        <p:txBody>
          <a:bodyPr anchor="t" anchorCtr="0">
            <a:normAutofit/>
          </a:bodyPr>
          <a:lstStyle>
            <a:lvl1pPr algn="l">
              <a:defRPr sz="1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3" name="Picture 12" descr="A picture containing graphics, drawing, device&#10;&#10;Description automatically generated">
            <a:extLst>
              <a:ext uri="{FF2B5EF4-FFF2-40B4-BE49-F238E27FC236}">
                <a16:creationId xmlns:a16="http://schemas.microsoft.com/office/drawing/2014/main" id="{244A58EF-A0EE-0948-983F-F30D509D2BAC}"/>
              </a:ext>
            </a:extLst>
          </p:cNvPr>
          <p:cNvPicPr>
            <a:picLocks noChangeAspect="1"/>
          </p:cNvPicPr>
          <p:nvPr userDrawn="1"/>
        </p:nvPicPr>
        <p:blipFill>
          <a:blip r:embed="rId2"/>
          <a:stretch>
            <a:fillRect/>
          </a:stretch>
        </p:blipFill>
        <p:spPr>
          <a:xfrm>
            <a:off x="853301" y="5903751"/>
            <a:ext cx="1861672" cy="521268"/>
          </a:xfrm>
          <a:prstGeom prst="rect">
            <a:avLst/>
          </a:prstGeom>
        </p:spPr>
      </p:pic>
    </p:spTree>
    <p:extLst>
      <p:ext uri="{BB962C8B-B14F-4D97-AF65-F5344CB8AC3E}">
        <p14:creationId xmlns:p14="http://schemas.microsoft.com/office/powerpoint/2010/main" val="398561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C8A5-4395-A743-BF92-96AF90E58D32}"/>
              </a:ext>
            </a:extLst>
          </p:cNvPr>
          <p:cNvSpPr>
            <a:spLocks noGrp="1"/>
          </p:cNvSpPr>
          <p:nvPr>
            <p:ph type="title"/>
          </p:nvPr>
        </p:nvSpPr>
        <p:spPr>
          <a:xfrm>
            <a:off x="831850" y="1709738"/>
            <a:ext cx="10515600" cy="2852737"/>
          </a:xfrm>
        </p:spPr>
        <p:txBody>
          <a:bodyPr anchor="b"/>
          <a:lstStyle>
            <a:lvl1pPr>
              <a:lnSpc>
                <a:spcPct val="100000"/>
              </a:lnSpc>
              <a:defRPr sz="6000"/>
            </a:lvl1pPr>
          </a:lstStyle>
          <a:p>
            <a:r>
              <a:rPr lang="en-US"/>
              <a:t>Click to edit Master title style</a:t>
            </a:r>
          </a:p>
        </p:txBody>
      </p:sp>
      <p:sp>
        <p:nvSpPr>
          <p:cNvPr id="3" name="Text Placeholder 2">
            <a:extLst>
              <a:ext uri="{FF2B5EF4-FFF2-40B4-BE49-F238E27FC236}">
                <a16:creationId xmlns:a16="http://schemas.microsoft.com/office/drawing/2014/main" id="{CF5D6436-DBE9-7945-BC38-EE9D4BF0431A}"/>
              </a:ext>
            </a:extLst>
          </p:cNvPr>
          <p:cNvSpPr>
            <a:spLocks noGrp="1"/>
          </p:cNvSpPr>
          <p:nvPr>
            <p:ph type="body" idx="1"/>
          </p:nvPr>
        </p:nvSpPr>
        <p:spPr>
          <a:xfrm>
            <a:off x="831850" y="4589463"/>
            <a:ext cx="10515600" cy="1500187"/>
          </a:xfrm>
        </p:spPr>
        <p:txBody>
          <a:bodyPr/>
          <a:lstStyle>
            <a:lvl1pPr marL="0" indent="0">
              <a:lnSpc>
                <a:spcPct val="100000"/>
              </a:lnSpc>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6DDD1A4-5760-9A43-9A52-03F64263980E}"/>
              </a:ext>
            </a:extLst>
          </p:cNvPr>
          <p:cNvSpPr>
            <a:spLocks noGrp="1"/>
          </p:cNvSpPr>
          <p:nvPr>
            <p:ph type="sldNum" sz="quarter" idx="12"/>
          </p:nvPr>
        </p:nvSpPr>
        <p:spPr/>
        <p:txBody>
          <a:bodyPr/>
          <a:lstStyle>
            <a:lvl1pPr>
              <a:lnSpc>
                <a:spcPct val="100000"/>
              </a:lnSpc>
              <a:defRPr/>
            </a:lvl1pPr>
          </a:lstStyle>
          <a:p>
            <a:fld id="{8EFC83EB-D2AF-BF4C-8A84-BB97B245E12F}" type="slidenum">
              <a:rPr lang="en-US" smtClean="0"/>
              <a:pPr/>
              <a:t>‹#›</a:t>
            </a:fld>
            <a:endParaRPr lang="en-US"/>
          </a:p>
        </p:txBody>
      </p:sp>
      <p:pic>
        <p:nvPicPr>
          <p:cNvPr id="8" name="Picture 7">
            <a:extLst>
              <a:ext uri="{FF2B5EF4-FFF2-40B4-BE49-F238E27FC236}">
                <a16:creationId xmlns:a16="http://schemas.microsoft.com/office/drawing/2014/main" id="{C702DD0C-368E-FD47-B228-D56989AC6D5A}"/>
              </a:ext>
            </a:extLst>
          </p:cNvPr>
          <p:cNvPicPr>
            <a:picLocks noChangeAspect="1"/>
          </p:cNvPicPr>
          <p:nvPr userDrawn="1"/>
        </p:nvPicPr>
        <p:blipFill>
          <a:blip r:embed="rId2"/>
          <a:stretch>
            <a:fillRect/>
          </a:stretch>
        </p:blipFill>
        <p:spPr>
          <a:xfrm>
            <a:off x="838200" y="6427327"/>
            <a:ext cx="2442882" cy="285003"/>
          </a:xfrm>
          <a:prstGeom prst="rect">
            <a:avLst/>
          </a:prstGeom>
        </p:spPr>
      </p:pic>
    </p:spTree>
    <p:extLst>
      <p:ext uri="{BB962C8B-B14F-4D97-AF65-F5344CB8AC3E}">
        <p14:creationId xmlns:p14="http://schemas.microsoft.com/office/powerpoint/2010/main" val="422858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64D3-D1C6-4947-A6EE-E6D69FBDEA1C}"/>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04A3E791-CA91-3A49-93E8-4EF99CB8EF20}"/>
              </a:ext>
            </a:extLst>
          </p:cNvPr>
          <p:cNvSpPr>
            <a:spLocks noGrp="1"/>
          </p:cNvSpPr>
          <p:nvPr>
            <p:ph idx="1"/>
          </p:nvPr>
        </p:nvSpPr>
        <p:spPr/>
        <p:txBody>
          <a:bodyPr/>
          <a:lstStyle>
            <a:lvl1pPr marL="342900" indent="-342900">
              <a:lnSpc>
                <a:spcPct val="100000"/>
              </a:lnSpc>
              <a:buFont typeface="System Font Regular"/>
              <a:buChar char="→"/>
              <a:defRPr sz="2400">
                <a:solidFill>
                  <a:schemeClr val="tx1"/>
                </a:solidFill>
                <a:latin typeface="Arial" panose="020B0604020202020204" pitchFamily="34" charset="0"/>
                <a:cs typeface="Arial" panose="020B0604020202020204" pitchFamily="34" charset="0"/>
              </a:defRPr>
            </a:lvl1pPr>
            <a:lvl2pPr>
              <a:lnSpc>
                <a:spcPct val="100000"/>
              </a:lnSpc>
              <a:defRPr sz="2000"/>
            </a:lvl2pPr>
            <a:lvl3pPr>
              <a:lnSpc>
                <a:spcPct val="100000"/>
              </a:lnSpc>
              <a:defRPr sz="1800"/>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F4B54F0-9744-FE4D-8EA3-1507EB3A0AED}"/>
              </a:ext>
            </a:extLst>
          </p:cNvPr>
          <p:cNvSpPr>
            <a:spLocks noGrp="1"/>
          </p:cNvSpPr>
          <p:nvPr>
            <p:ph type="sldNum" sz="quarter" idx="12"/>
          </p:nvPr>
        </p:nvSpPr>
        <p:spPr/>
        <p:txBody>
          <a:bodyPr/>
          <a:lstStyle>
            <a:lvl1pPr>
              <a:lnSpc>
                <a:spcPct val="100000"/>
              </a:lnSpc>
              <a:defRPr b="1"/>
            </a:lvl1pPr>
          </a:lstStyle>
          <a:p>
            <a:fld id="{8EFC83EB-D2AF-BF4C-8A84-BB97B245E12F}" type="slidenum">
              <a:rPr lang="en-US" smtClean="0"/>
              <a:pPr/>
              <a:t>‹#›</a:t>
            </a:fld>
            <a:endParaRPr lang="en-US"/>
          </a:p>
        </p:txBody>
      </p:sp>
      <p:pic>
        <p:nvPicPr>
          <p:cNvPr id="7" name="Picture 6">
            <a:extLst>
              <a:ext uri="{FF2B5EF4-FFF2-40B4-BE49-F238E27FC236}">
                <a16:creationId xmlns:a16="http://schemas.microsoft.com/office/drawing/2014/main" id="{3BCBB22F-5C5C-7343-AB38-B8F8F8BEA02D}"/>
              </a:ext>
            </a:extLst>
          </p:cNvPr>
          <p:cNvPicPr>
            <a:picLocks noChangeAspect="1"/>
          </p:cNvPicPr>
          <p:nvPr userDrawn="1"/>
        </p:nvPicPr>
        <p:blipFill>
          <a:blip r:embed="rId2"/>
          <a:stretch>
            <a:fillRect/>
          </a:stretch>
        </p:blipFill>
        <p:spPr>
          <a:xfrm>
            <a:off x="838200" y="6427327"/>
            <a:ext cx="2442882" cy="285003"/>
          </a:xfrm>
          <a:prstGeom prst="rect">
            <a:avLst/>
          </a:prstGeom>
        </p:spPr>
      </p:pic>
    </p:spTree>
    <p:extLst>
      <p:ext uri="{BB962C8B-B14F-4D97-AF65-F5344CB8AC3E}">
        <p14:creationId xmlns:p14="http://schemas.microsoft.com/office/powerpoint/2010/main" val="232603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BD9E-E3B4-7141-AD53-A905DCD3FF8A}"/>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93A51471-1C8A-9E41-8069-577B11C61367}"/>
              </a:ext>
            </a:extLst>
          </p:cNvPr>
          <p:cNvSpPr>
            <a:spLocks noGrp="1"/>
          </p:cNvSpPr>
          <p:nvPr>
            <p:ph sz="half" idx="1"/>
          </p:nvPr>
        </p:nvSpPr>
        <p:spPr>
          <a:xfrm>
            <a:off x="838200" y="1825625"/>
            <a:ext cx="5181600" cy="4351338"/>
          </a:xfrm>
        </p:spPr>
        <p:txBody>
          <a:bodyPr/>
          <a:lstStyle>
            <a:lvl1pPr marL="342900" indent="-342900">
              <a:lnSpc>
                <a:spcPct val="100000"/>
              </a:lnSpc>
              <a:buFont typeface="System Font Regular"/>
              <a:buChar char="→"/>
              <a:defRPr sz="2400">
                <a:solidFill>
                  <a:schemeClr val="tx1"/>
                </a:solidFill>
                <a:latin typeface="Arial" panose="020B0604020202020204" pitchFamily="34" charset="0"/>
                <a:cs typeface="Arial" panose="020B0604020202020204" pitchFamily="34" charset="0"/>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3EC4EB-A4E7-724E-A75F-1D4309FE392E}"/>
              </a:ext>
            </a:extLst>
          </p:cNvPr>
          <p:cNvSpPr>
            <a:spLocks noGrp="1"/>
          </p:cNvSpPr>
          <p:nvPr>
            <p:ph sz="half" idx="2"/>
          </p:nvPr>
        </p:nvSpPr>
        <p:spPr>
          <a:xfrm>
            <a:off x="6172200" y="1825625"/>
            <a:ext cx="5181600" cy="4351338"/>
          </a:xfrm>
        </p:spPr>
        <p:txBody>
          <a:bodyPr/>
          <a:lstStyle>
            <a:lvl1pPr marL="342900" indent="-342900">
              <a:lnSpc>
                <a:spcPct val="100000"/>
              </a:lnSpc>
              <a:buFont typeface="System Font Regular"/>
              <a:buChar char="→"/>
              <a:defRPr sz="2400">
                <a:solidFill>
                  <a:schemeClr val="tx1"/>
                </a:solidFill>
                <a:latin typeface="Arial" panose="020B0604020202020204" pitchFamily="34" charset="0"/>
                <a:cs typeface="Arial" panose="020B0604020202020204" pitchFamily="34" charset="0"/>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9D65654-35A6-8144-A234-78630F7797A5}"/>
              </a:ext>
            </a:extLst>
          </p:cNvPr>
          <p:cNvSpPr>
            <a:spLocks noGrp="1"/>
          </p:cNvSpPr>
          <p:nvPr>
            <p:ph type="sldNum" sz="quarter" idx="12"/>
          </p:nvPr>
        </p:nvSpPr>
        <p:spPr/>
        <p:txBody>
          <a:bodyPr/>
          <a:lstStyle>
            <a:lvl1pPr>
              <a:lnSpc>
                <a:spcPct val="100000"/>
              </a:lnSpc>
              <a:defRPr/>
            </a:lvl1pPr>
          </a:lstStyle>
          <a:p>
            <a:fld id="{8EFC83EB-D2AF-BF4C-8A84-BB97B245E12F}" type="slidenum">
              <a:rPr lang="en-US" smtClean="0"/>
              <a:pPr/>
              <a:t>‹#›</a:t>
            </a:fld>
            <a:endParaRPr lang="en-US"/>
          </a:p>
        </p:txBody>
      </p:sp>
      <p:pic>
        <p:nvPicPr>
          <p:cNvPr id="9" name="Picture 8">
            <a:extLst>
              <a:ext uri="{FF2B5EF4-FFF2-40B4-BE49-F238E27FC236}">
                <a16:creationId xmlns:a16="http://schemas.microsoft.com/office/drawing/2014/main" id="{DCC227E4-B35F-F845-9702-26A07DA9DD24}"/>
              </a:ext>
            </a:extLst>
          </p:cNvPr>
          <p:cNvPicPr>
            <a:picLocks noChangeAspect="1"/>
          </p:cNvPicPr>
          <p:nvPr userDrawn="1"/>
        </p:nvPicPr>
        <p:blipFill>
          <a:blip r:embed="rId2"/>
          <a:stretch>
            <a:fillRect/>
          </a:stretch>
        </p:blipFill>
        <p:spPr>
          <a:xfrm>
            <a:off x="838200" y="6427327"/>
            <a:ext cx="2442882" cy="285003"/>
          </a:xfrm>
          <a:prstGeom prst="rect">
            <a:avLst/>
          </a:prstGeom>
        </p:spPr>
      </p:pic>
    </p:spTree>
    <p:extLst>
      <p:ext uri="{BB962C8B-B14F-4D97-AF65-F5344CB8AC3E}">
        <p14:creationId xmlns:p14="http://schemas.microsoft.com/office/powerpoint/2010/main" val="81823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6B95-5568-AC4F-92A6-77712CA196F6}"/>
              </a:ext>
            </a:extLst>
          </p:cNvPr>
          <p:cNvSpPr>
            <a:spLocks noGrp="1"/>
          </p:cNvSpPr>
          <p:nvPr>
            <p:ph type="title"/>
          </p:nvPr>
        </p:nvSpPr>
        <p:spPr>
          <a:xfrm>
            <a:off x="839788" y="365125"/>
            <a:ext cx="10515600" cy="1325563"/>
          </a:xfrm>
        </p:spPr>
        <p:txBody>
          <a:bodyPr/>
          <a:lstStyle>
            <a:lvl1pPr>
              <a:lnSpc>
                <a:spcPct val="100000"/>
              </a:lnSpc>
              <a:defRPr/>
            </a:lvl1pPr>
          </a:lstStyle>
          <a:p>
            <a:r>
              <a:rPr lang="en-US"/>
              <a:t>Click to edit Master title style</a:t>
            </a:r>
          </a:p>
        </p:txBody>
      </p:sp>
      <p:sp>
        <p:nvSpPr>
          <p:cNvPr id="3" name="Text Placeholder 2">
            <a:extLst>
              <a:ext uri="{FF2B5EF4-FFF2-40B4-BE49-F238E27FC236}">
                <a16:creationId xmlns:a16="http://schemas.microsoft.com/office/drawing/2014/main" id="{05E1EDC3-188F-2F4B-8732-09066657D87E}"/>
              </a:ext>
            </a:extLst>
          </p:cNvPr>
          <p:cNvSpPr>
            <a:spLocks noGrp="1"/>
          </p:cNvSpPr>
          <p:nvPr>
            <p:ph type="body" idx="1"/>
          </p:nvPr>
        </p:nvSpPr>
        <p:spPr>
          <a:xfrm>
            <a:off x="839788" y="1681163"/>
            <a:ext cx="515778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8E07859-D5C6-0943-B278-9A38F281AADD}"/>
              </a:ext>
            </a:extLst>
          </p:cNvPr>
          <p:cNvSpPr>
            <a:spLocks noGrp="1"/>
          </p:cNvSpPr>
          <p:nvPr>
            <p:ph sz="half" idx="2"/>
          </p:nvPr>
        </p:nvSpPr>
        <p:spPr>
          <a:xfrm>
            <a:off x="839788" y="2505075"/>
            <a:ext cx="5157787" cy="3684588"/>
          </a:xfrm>
        </p:spPr>
        <p:txBody>
          <a:bodyPr/>
          <a:lstStyle>
            <a:lvl1pPr marL="347472" indent="-347472">
              <a:lnSpc>
                <a:spcPct val="100000"/>
              </a:lnSpc>
              <a:buFont typeface="System Font Regular"/>
              <a:buChar char="→"/>
              <a:defRPr sz="2400">
                <a:solidFill>
                  <a:schemeClr val="tx1"/>
                </a:solidFill>
                <a:latin typeface="Arial" panose="020B0604020202020204" pitchFamily="34" charset="0"/>
                <a:cs typeface="Arial" panose="020B0604020202020204" pitchFamily="34" charset="0"/>
              </a:defRPr>
            </a:lvl1pPr>
            <a:lvl2pPr>
              <a:lnSpc>
                <a:spcPct val="100000"/>
              </a:lnSpc>
              <a:defRPr sz="2000"/>
            </a:lvl2pPr>
            <a:lvl3pPr>
              <a:lnSpc>
                <a:spcPct val="100000"/>
              </a:lnSpc>
              <a:defRPr sz="1800"/>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4E90C6A-576F-0F4A-922D-9FA1393E5FEA}"/>
              </a:ext>
            </a:extLst>
          </p:cNvPr>
          <p:cNvSpPr>
            <a:spLocks noGrp="1"/>
          </p:cNvSpPr>
          <p:nvPr>
            <p:ph type="body" sz="quarter" idx="3"/>
          </p:nvPr>
        </p:nvSpPr>
        <p:spPr>
          <a:xfrm>
            <a:off x="6172200" y="1681163"/>
            <a:ext cx="5183188"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E60E7-35A1-114D-A10C-9C2CFF42EC84}"/>
              </a:ext>
            </a:extLst>
          </p:cNvPr>
          <p:cNvSpPr>
            <a:spLocks noGrp="1"/>
          </p:cNvSpPr>
          <p:nvPr>
            <p:ph sz="quarter" idx="4"/>
          </p:nvPr>
        </p:nvSpPr>
        <p:spPr>
          <a:xfrm>
            <a:off x="6172200" y="2505075"/>
            <a:ext cx="5183188" cy="3684588"/>
          </a:xfrm>
        </p:spPr>
        <p:txBody>
          <a:bodyPr/>
          <a:lstStyle>
            <a:lvl1pPr marL="347472" indent="-347472">
              <a:lnSpc>
                <a:spcPct val="100000"/>
              </a:lnSpc>
              <a:buFont typeface="System Font Regular"/>
              <a:buChar char="→"/>
              <a:defRPr sz="2400">
                <a:solidFill>
                  <a:schemeClr val="tx1"/>
                </a:solidFill>
                <a:latin typeface="Arial" panose="020B0604020202020204" pitchFamily="34" charset="0"/>
                <a:cs typeface="Arial" panose="020B0604020202020204" pitchFamily="34" charset="0"/>
              </a:defRPr>
            </a:lvl1pPr>
            <a:lvl2pPr>
              <a:lnSpc>
                <a:spcPct val="100000"/>
              </a:lnSpc>
              <a:defRPr sz="2000"/>
            </a:lvl2pPr>
            <a:lvl3pPr>
              <a:lnSpc>
                <a:spcPct val="100000"/>
              </a:lnSpc>
              <a:defRPr sz="1800"/>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790D4D34-AABA-AE4F-9B39-1DC399D0F49E}"/>
              </a:ext>
            </a:extLst>
          </p:cNvPr>
          <p:cNvSpPr>
            <a:spLocks noGrp="1"/>
          </p:cNvSpPr>
          <p:nvPr>
            <p:ph type="sldNum" sz="quarter" idx="12"/>
          </p:nvPr>
        </p:nvSpPr>
        <p:spPr/>
        <p:txBody>
          <a:bodyPr/>
          <a:lstStyle>
            <a:lvl1pPr>
              <a:lnSpc>
                <a:spcPct val="100000"/>
              </a:lnSpc>
              <a:defRPr/>
            </a:lvl1pPr>
          </a:lstStyle>
          <a:p>
            <a:fld id="{8EFC83EB-D2AF-BF4C-8A84-BB97B245E12F}" type="slidenum">
              <a:rPr lang="en-US" smtClean="0"/>
              <a:pPr/>
              <a:t>‹#›</a:t>
            </a:fld>
            <a:endParaRPr lang="en-US"/>
          </a:p>
        </p:txBody>
      </p:sp>
      <p:pic>
        <p:nvPicPr>
          <p:cNvPr id="11" name="Picture 10">
            <a:extLst>
              <a:ext uri="{FF2B5EF4-FFF2-40B4-BE49-F238E27FC236}">
                <a16:creationId xmlns:a16="http://schemas.microsoft.com/office/drawing/2014/main" id="{1135774C-6E03-EA46-8E85-CA431263488C}"/>
              </a:ext>
            </a:extLst>
          </p:cNvPr>
          <p:cNvPicPr>
            <a:picLocks noChangeAspect="1"/>
          </p:cNvPicPr>
          <p:nvPr userDrawn="1"/>
        </p:nvPicPr>
        <p:blipFill>
          <a:blip r:embed="rId2"/>
          <a:stretch>
            <a:fillRect/>
          </a:stretch>
        </p:blipFill>
        <p:spPr>
          <a:xfrm>
            <a:off x="838200" y="6427327"/>
            <a:ext cx="2442882" cy="285003"/>
          </a:xfrm>
          <a:prstGeom prst="rect">
            <a:avLst/>
          </a:prstGeom>
        </p:spPr>
      </p:pic>
    </p:spTree>
    <p:extLst>
      <p:ext uri="{BB962C8B-B14F-4D97-AF65-F5344CB8AC3E}">
        <p14:creationId xmlns:p14="http://schemas.microsoft.com/office/powerpoint/2010/main" val="352663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22CC-B84F-CB4B-BFDC-B203209E1A82}"/>
              </a:ext>
            </a:extLst>
          </p:cNvPr>
          <p:cNvSpPr>
            <a:spLocks noGrp="1"/>
          </p:cNvSpPr>
          <p:nvPr>
            <p:ph type="title"/>
          </p:nvPr>
        </p:nvSpPr>
        <p:spPr>
          <a:xfrm>
            <a:off x="839788" y="457200"/>
            <a:ext cx="3932237" cy="1600200"/>
          </a:xfrm>
        </p:spPr>
        <p:txBody>
          <a:bodyPr anchor="b"/>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92D5682-60D5-F44E-BBBD-716573702DBE}"/>
              </a:ext>
            </a:extLst>
          </p:cNvPr>
          <p:cNvSpPr>
            <a:spLocks noGrp="1"/>
          </p:cNvSpPr>
          <p:nvPr>
            <p:ph idx="1"/>
          </p:nvPr>
        </p:nvSpPr>
        <p:spPr>
          <a:xfrm>
            <a:off x="5183188" y="987425"/>
            <a:ext cx="6172200" cy="4873625"/>
          </a:xfrm>
        </p:spPr>
        <p:txBody>
          <a:bodyPr/>
          <a:lstStyle>
            <a:lvl1pPr>
              <a:lnSpc>
                <a:spcPct val="100000"/>
              </a:lnSpc>
              <a:defRPr sz="2800">
                <a:solidFill>
                  <a:schemeClr val="tx1"/>
                </a:solidFill>
                <a:latin typeface="Arial" panose="020B0604020202020204" pitchFamily="34" charset="0"/>
                <a:cs typeface="Arial" panose="020B0604020202020204" pitchFamily="34" charset="0"/>
              </a:defRPr>
            </a:lvl1pPr>
            <a:lvl2pPr>
              <a:lnSpc>
                <a:spcPct val="100000"/>
              </a:lnSpc>
              <a:defRPr sz="2400"/>
            </a:lvl2pPr>
            <a:lvl3pPr>
              <a:lnSpc>
                <a:spcPct val="100000"/>
              </a:lnSpc>
              <a:defRPr sz="20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F43CE6C-B296-9148-AA54-18650B7E3C65}"/>
              </a:ext>
            </a:extLst>
          </p:cNvPr>
          <p:cNvSpPr>
            <a:spLocks noGrp="1"/>
          </p:cNvSpPr>
          <p:nvPr>
            <p:ph type="body" sz="half" idx="2"/>
          </p:nvPr>
        </p:nvSpPr>
        <p:spPr>
          <a:xfrm>
            <a:off x="839788" y="2057400"/>
            <a:ext cx="3932237" cy="3811588"/>
          </a:xfrm>
        </p:spPr>
        <p:txBody>
          <a:bodyPr/>
          <a:lstStyle>
            <a:lvl1pPr marL="0" indent="0">
              <a:lnSpc>
                <a:spcPct val="100000"/>
              </a:lnSpc>
              <a:buNone/>
              <a:defRPr sz="160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14ED592B-84AA-644D-8707-CE0C20ABC69F}"/>
              </a:ext>
            </a:extLst>
          </p:cNvPr>
          <p:cNvSpPr>
            <a:spLocks noGrp="1"/>
          </p:cNvSpPr>
          <p:nvPr>
            <p:ph type="sldNum" sz="quarter" idx="12"/>
          </p:nvPr>
        </p:nvSpPr>
        <p:spPr/>
        <p:txBody>
          <a:bodyPr/>
          <a:lstStyle>
            <a:lvl1pPr>
              <a:lnSpc>
                <a:spcPct val="100000"/>
              </a:lnSpc>
              <a:defRPr/>
            </a:lvl1pPr>
          </a:lstStyle>
          <a:p>
            <a:fld id="{8EFC83EB-D2AF-BF4C-8A84-BB97B245E12F}" type="slidenum">
              <a:rPr lang="en-US" smtClean="0"/>
              <a:pPr/>
              <a:t>‹#›</a:t>
            </a:fld>
            <a:endParaRPr lang="en-US"/>
          </a:p>
        </p:txBody>
      </p:sp>
      <p:pic>
        <p:nvPicPr>
          <p:cNvPr id="8" name="Picture 7">
            <a:extLst>
              <a:ext uri="{FF2B5EF4-FFF2-40B4-BE49-F238E27FC236}">
                <a16:creationId xmlns:a16="http://schemas.microsoft.com/office/drawing/2014/main" id="{AF21C119-86A3-9F40-8C33-B25F7966D479}"/>
              </a:ext>
            </a:extLst>
          </p:cNvPr>
          <p:cNvPicPr>
            <a:picLocks noChangeAspect="1"/>
          </p:cNvPicPr>
          <p:nvPr userDrawn="1"/>
        </p:nvPicPr>
        <p:blipFill>
          <a:blip r:embed="rId2"/>
          <a:stretch>
            <a:fillRect/>
          </a:stretch>
        </p:blipFill>
        <p:spPr>
          <a:xfrm>
            <a:off x="838200" y="6427327"/>
            <a:ext cx="2442882" cy="285003"/>
          </a:xfrm>
          <a:prstGeom prst="rect">
            <a:avLst/>
          </a:prstGeom>
        </p:spPr>
      </p:pic>
    </p:spTree>
    <p:extLst>
      <p:ext uri="{BB962C8B-B14F-4D97-AF65-F5344CB8AC3E}">
        <p14:creationId xmlns:p14="http://schemas.microsoft.com/office/powerpoint/2010/main" val="30672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7A7-FB1B-8045-89F2-5F35E12BB6F9}"/>
              </a:ext>
            </a:extLst>
          </p:cNvPr>
          <p:cNvSpPr>
            <a:spLocks noGrp="1"/>
          </p:cNvSpPr>
          <p:nvPr>
            <p:ph type="title"/>
          </p:nvPr>
        </p:nvSpPr>
        <p:spPr>
          <a:xfrm>
            <a:off x="839788" y="457200"/>
            <a:ext cx="3932237" cy="1600200"/>
          </a:xfrm>
        </p:spPr>
        <p:txBody>
          <a:bodyPr anchor="b"/>
          <a:lstStyle>
            <a:lvl1pPr>
              <a:lnSpc>
                <a:spcPct val="100000"/>
              </a:lnSpc>
              <a:defRPr sz="3200"/>
            </a:lvl1pPr>
          </a:lstStyle>
          <a:p>
            <a:r>
              <a:rPr lang="en-US"/>
              <a:t>Click to edit Master title style</a:t>
            </a:r>
          </a:p>
        </p:txBody>
      </p:sp>
      <p:sp>
        <p:nvSpPr>
          <p:cNvPr id="3" name="Picture Placeholder 2">
            <a:extLst>
              <a:ext uri="{FF2B5EF4-FFF2-40B4-BE49-F238E27FC236}">
                <a16:creationId xmlns:a16="http://schemas.microsoft.com/office/drawing/2014/main" id="{2CADBEE9-C200-7140-9B65-EDFCBB433AF3}"/>
              </a:ext>
            </a:extLst>
          </p:cNvPr>
          <p:cNvSpPr>
            <a:spLocks noGrp="1"/>
          </p:cNvSpPr>
          <p:nvPr>
            <p:ph type="pic" idx="1"/>
          </p:nvPr>
        </p:nvSpPr>
        <p:spPr>
          <a:xfrm>
            <a:off x="5183188" y="987425"/>
            <a:ext cx="6172200" cy="4873625"/>
          </a:xfrm>
        </p:spPr>
        <p:txBody>
          <a:bodyPr/>
          <a:lstStyle>
            <a:lvl1pPr marL="0" indent="0">
              <a:lnSpc>
                <a:spcPct val="100000"/>
              </a:lnSpc>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03E68C-BA06-C842-B349-752B44F63554}"/>
              </a:ext>
            </a:extLst>
          </p:cNvPr>
          <p:cNvSpPr>
            <a:spLocks noGrp="1"/>
          </p:cNvSpPr>
          <p:nvPr>
            <p:ph type="body" sz="half" idx="2"/>
          </p:nvPr>
        </p:nvSpPr>
        <p:spPr>
          <a:xfrm>
            <a:off x="839788" y="2057400"/>
            <a:ext cx="3932237" cy="3811588"/>
          </a:xfrm>
        </p:spPr>
        <p:txBody>
          <a:bodyPr/>
          <a:lstStyle>
            <a:lvl1pPr marL="0" indent="0">
              <a:lnSpc>
                <a:spcPct val="100000"/>
              </a:lnSpc>
              <a:buNone/>
              <a:defRPr sz="160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84F8DD5E-94F4-C84C-AA05-1183A40A103D}"/>
              </a:ext>
            </a:extLst>
          </p:cNvPr>
          <p:cNvSpPr>
            <a:spLocks noGrp="1"/>
          </p:cNvSpPr>
          <p:nvPr>
            <p:ph type="sldNum" sz="quarter" idx="12"/>
          </p:nvPr>
        </p:nvSpPr>
        <p:spPr/>
        <p:txBody>
          <a:bodyPr/>
          <a:lstStyle>
            <a:lvl1pPr>
              <a:lnSpc>
                <a:spcPct val="100000"/>
              </a:lnSpc>
              <a:defRPr/>
            </a:lvl1pPr>
          </a:lstStyle>
          <a:p>
            <a:fld id="{8EFC83EB-D2AF-BF4C-8A84-BB97B245E12F}" type="slidenum">
              <a:rPr lang="en-US" smtClean="0"/>
              <a:pPr/>
              <a:t>‹#›</a:t>
            </a:fld>
            <a:endParaRPr lang="en-US"/>
          </a:p>
        </p:txBody>
      </p:sp>
      <p:pic>
        <p:nvPicPr>
          <p:cNvPr id="10" name="Picture 9">
            <a:extLst>
              <a:ext uri="{FF2B5EF4-FFF2-40B4-BE49-F238E27FC236}">
                <a16:creationId xmlns:a16="http://schemas.microsoft.com/office/drawing/2014/main" id="{45F1385C-C6F3-4543-BECA-DABB0636A69E}"/>
              </a:ext>
            </a:extLst>
          </p:cNvPr>
          <p:cNvPicPr>
            <a:picLocks noChangeAspect="1"/>
          </p:cNvPicPr>
          <p:nvPr userDrawn="1"/>
        </p:nvPicPr>
        <p:blipFill>
          <a:blip r:embed="rId2"/>
          <a:stretch>
            <a:fillRect/>
          </a:stretch>
        </p:blipFill>
        <p:spPr>
          <a:xfrm>
            <a:off x="838200" y="6427327"/>
            <a:ext cx="2442882" cy="285003"/>
          </a:xfrm>
          <a:prstGeom prst="rect">
            <a:avLst/>
          </a:prstGeom>
        </p:spPr>
      </p:pic>
    </p:spTree>
    <p:extLst>
      <p:ext uri="{BB962C8B-B14F-4D97-AF65-F5344CB8AC3E}">
        <p14:creationId xmlns:p14="http://schemas.microsoft.com/office/powerpoint/2010/main" val="106188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sho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7A7-FB1B-8045-89F2-5F35E12BB6F9}"/>
              </a:ext>
            </a:extLst>
          </p:cNvPr>
          <p:cNvSpPr>
            <a:spLocks noGrp="1"/>
          </p:cNvSpPr>
          <p:nvPr>
            <p:ph type="title"/>
          </p:nvPr>
        </p:nvSpPr>
        <p:spPr>
          <a:xfrm>
            <a:off x="839788" y="457200"/>
            <a:ext cx="3932237" cy="1600200"/>
          </a:xfrm>
        </p:spPr>
        <p:txBody>
          <a:bodyPr anchor="b"/>
          <a:lstStyle>
            <a:lvl1pPr>
              <a:lnSpc>
                <a:spcPct val="100000"/>
              </a:lnSpc>
              <a:defRPr sz="3200"/>
            </a:lvl1pPr>
          </a:lstStyle>
          <a:p>
            <a:r>
              <a:rPr lang="en-US"/>
              <a:t>Click to edit Master title style</a:t>
            </a:r>
          </a:p>
        </p:txBody>
      </p:sp>
      <p:sp>
        <p:nvSpPr>
          <p:cNvPr id="4" name="Text Placeholder 3">
            <a:extLst>
              <a:ext uri="{FF2B5EF4-FFF2-40B4-BE49-F238E27FC236}">
                <a16:creationId xmlns:a16="http://schemas.microsoft.com/office/drawing/2014/main" id="{4103E68C-BA06-C842-B349-752B44F63554}"/>
              </a:ext>
            </a:extLst>
          </p:cNvPr>
          <p:cNvSpPr>
            <a:spLocks noGrp="1"/>
          </p:cNvSpPr>
          <p:nvPr>
            <p:ph type="body" sz="half" idx="2"/>
          </p:nvPr>
        </p:nvSpPr>
        <p:spPr>
          <a:xfrm>
            <a:off x="839788" y="2057400"/>
            <a:ext cx="3932237" cy="3811588"/>
          </a:xfrm>
        </p:spPr>
        <p:txBody>
          <a:bodyPr/>
          <a:lstStyle>
            <a:lvl1pPr marL="0" indent="0">
              <a:lnSpc>
                <a:spcPct val="100000"/>
              </a:lnSpc>
              <a:buNone/>
              <a:defRPr sz="160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84F8DD5E-94F4-C84C-AA05-1183A40A103D}"/>
              </a:ext>
            </a:extLst>
          </p:cNvPr>
          <p:cNvSpPr>
            <a:spLocks noGrp="1"/>
          </p:cNvSpPr>
          <p:nvPr>
            <p:ph type="sldNum" sz="quarter" idx="12"/>
          </p:nvPr>
        </p:nvSpPr>
        <p:spPr/>
        <p:txBody>
          <a:bodyPr/>
          <a:lstStyle>
            <a:lvl1pPr>
              <a:lnSpc>
                <a:spcPct val="100000"/>
              </a:lnSpc>
              <a:defRPr/>
            </a:lvl1pPr>
          </a:lstStyle>
          <a:p>
            <a:fld id="{8EFC83EB-D2AF-BF4C-8A84-BB97B245E12F}" type="slidenum">
              <a:rPr lang="en-US" smtClean="0"/>
              <a:pPr/>
              <a:t>‹#›</a:t>
            </a:fld>
            <a:endParaRPr lang="en-US"/>
          </a:p>
        </p:txBody>
      </p:sp>
      <p:pic>
        <p:nvPicPr>
          <p:cNvPr id="10" name="Picture 9">
            <a:extLst>
              <a:ext uri="{FF2B5EF4-FFF2-40B4-BE49-F238E27FC236}">
                <a16:creationId xmlns:a16="http://schemas.microsoft.com/office/drawing/2014/main" id="{45F1385C-C6F3-4543-BECA-DABB0636A69E}"/>
              </a:ext>
            </a:extLst>
          </p:cNvPr>
          <p:cNvPicPr>
            <a:picLocks noChangeAspect="1"/>
          </p:cNvPicPr>
          <p:nvPr userDrawn="1"/>
        </p:nvPicPr>
        <p:blipFill>
          <a:blip r:embed="rId2"/>
          <a:stretch>
            <a:fillRect/>
          </a:stretch>
        </p:blipFill>
        <p:spPr>
          <a:xfrm>
            <a:off x="838200" y="6427327"/>
            <a:ext cx="2442882" cy="285003"/>
          </a:xfrm>
          <a:prstGeom prst="rect">
            <a:avLst/>
          </a:prstGeom>
        </p:spPr>
      </p:pic>
      <p:sp>
        <p:nvSpPr>
          <p:cNvPr id="26" name="Text Placeholder 25">
            <a:extLst>
              <a:ext uri="{FF2B5EF4-FFF2-40B4-BE49-F238E27FC236}">
                <a16:creationId xmlns:a16="http://schemas.microsoft.com/office/drawing/2014/main" id="{498A5FD1-6740-614C-9066-494C8BE97C45}"/>
              </a:ext>
            </a:extLst>
          </p:cNvPr>
          <p:cNvSpPr>
            <a:spLocks noGrp="1"/>
          </p:cNvSpPr>
          <p:nvPr>
            <p:ph type="body" sz="quarter" idx="13"/>
          </p:nvPr>
        </p:nvSpPr>
        <p:spPr>
          <a:xfrm>
            <a:off x="6505054" y="517294"/>
            <a:ext cx="1978544" cy="1300324"/>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4" name="Picture Placeholder 33">
            <a:extLst>
              <a:ext uri="{FF2B5EF4-FFF2-40B4-BE49-F238E27FC236}">
                <a16:creationId xmlns:a16="http://schemas.microsoft.com/office/drawing/2014/main" id="{4275A294-F367-0247-8498-5A4AAE1F2D66}"/>
              </a:ext>
            </a:extLst>
          </p:cNvPr>
          <p:cNvSpPr>
            <a:spLocks noGrp="1"/>
          </p:cNvSpPr>
          <p:nvPr>
            <p:ph type="pic" sz="quarter" idx="17"/>
          </p:nvPr>
        </p:nvSpPr>
        <p:spPr>
          <a:xfrm>
            <a:off x="5187627" y="517525"/>
            <a:ext cx="1300163" cy="1300163"/>
          </a:xfrm>
        </p:spPr>
        <p:txBody>
          <a:bodyPr>
            <a:normAutofit/>
          </a:bodyPr>
          <a:lstStyle>
            <a:lvl1pPr marL="0" indent="0">
              <a:buNone/>
              <a:defRPr sz="1400">
                <a:latin typeface="Arial" panose="020B0604020202020204" pitchFamily="34" charset="0"/>
                <a:cs typeface="Arial" panose="020B0604020202020204" pitchFamily="34" charset="0"/>
              </a:defRPr>
            </a:lvl1pPr>
          </a:lstStyle>
          <a:p>
            <a:endParaRPr lang="en-US" dirty="0"/>
          </a:p>
        </p:txBody>
      </p:sp>
      <p:sp>
        <p:nvSpPr>
          <p:cNvPr id="32" name="Text Placeholder 25">
            <a:extLst>
              <a:ext uri="{FF2B5EF4-FFF2-40B4-BE49-F238E27FC236}">
                <a16:creationId xmlns:a16="http://schemas.microsoft.com/office/drawing/2014/main" id="{2CD8F82D-9093-9A48-8EAA-26D2647F6E60}"/>
              </a:ext>
            </a:extLst>
          </p:cNvPr>
          <p:cNvSpPr>
            <a:spLocks noGrp="1"/>
          </p:cNvSpPr>
          <p:nvPr>
            <p:ph type="body" sz="quarter" idx="16"/>
          </p:nvPr>
        </p:nvSpPr>
        <p:spPr>
          <a:xfrm>
            <a:off x="6505054" y="4985851"/>
            <a:ext cx="1978544" cy="1300324"/>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5" name="Picture Placeholder 33">
            <a:extLst>
              <a:ext uri="{FF2B5EF4-FFF2-40B4-BE49-F238E27FC236}">
                <a16:creationId xmlns:a16="http://schemas.microsoft.com/office/drawing/2014/main" id="{B4A9826C-8268-594C-A737-D52256B84750}"/>
              </a:ext>
            </a:extLst>
          </p:cNvPr>
          <p:cNvSpPr>
            <a:spLocks noGrp="1"/>
          </p:cNvSpPr>
          <p:nvPr>
            <p:ph type="pic" sz="quarter" idx="18"/>
          </p:nvPr>
        </p:nvSpPr>
        <p:spPr>
          <a:xfrm>
            <a:off x="5187627" y="2006967"/>
            <a:ext cx="1300163" cy="1300163"/>
          </a:xfrm>
        </p:spPr>
        <p:txBody>
          <a:bodyPr>
            <a:normAutofit/>
          </a:bodyPr>
          <a:lstStyle>
            <a:lvl1pPr marL="0" indent="0">
              <a:buNone/>
              <a:defRPr sz="1400">
                <a:latin typeface="Arial" panose="020B0604020202020204" pitchFamily="34" charset="0"/>
                <a:cs typeface="Arial" panose="020B0604020202020204" pitchFamily="34" charset="0"/>
              </a:defRPr>
            </a:lvl1pPr>
          </a:lstStyle>
          <a:p>
            <a:endParaRPr lang="en-US" dirty="0"/>
          </a:p>
        </p:txBody>
      </p:sp>
      <p:sp>
        <p:nvSpPr>
          <p:cNvPr id="36" name="Picture Placeholder 33">
            <a:extLst>
              <a:ext uri="{FF2B5EF4-FFF2-40B4-BE49-F238E27FC236}">
                <a16:creationId xmlns:a16="http://schemas.microsoft.com/office/drawing/2014/main" id="{DAF15285-EDD5-5A45-B0D5-BD2C59CC6C0C}"/>
              </a:ext>
            </a:extLst>
          </p:cNvPr>
          <p:cNvSpPr>
            <a:spLocks noGrp="1"/>
          </p:cNvSpPr>
          <p:nvPr>
            <p:ph type="pic" sz="quarter" idx="19"/>
          </p:nvPr>
        </p:nvSpPr>
        <p:spPr>
          <a:xfrm>
            <a:off x="5187627" y="3496409"/>
            <a:ext cx="1300163" cy="1300163"/>
          </a:xfrm>
        </p:spPr>
        <p:txBody>
          <a:bodyPr>
            <a:normAutofit/>
          </a:bodyPr>
          <a:lstStyle>
            <a:lvl1pPr marL="0" indent="0">
              <a:buNone/>
              <a:defRPr sz="1400">
                <a:latin typeface="Arial" panose="020B0604020202020204" pitchFamily="34" charset="0"/>
                <a:cs typeface="Arial" panose="020B0604020202020204" pitchFamily="34" charset="0"/>
              </a:defRPr>
            </a:lvl1pPr>
          </a:lstStyle>
          <a:p>
            <a:endParaRPr lang="en-US" dirty="0"/>
          </a:p>
        </p:txBody>
      </p:sp>
      <p:sp>
        <p:nvSpPr>
          <p:cNvPr id="37" name="Picture Placeholder 33">
            <a:extLst>
              <a:ext uri="{FF2B5EF4-FFF2-40B4-BE49-F238E27FC236}">
                <a16:creationId xmlns:a16="http://schemas.microsoft.com/office/drawing/2014/main" id="{FA557088-5FF0-2645-B6AF-2BE75CF53A80}"/>
              </a:ext>
            </a:extLst>
          </p:cNvPr>
          <p:cNvSpPr>
            <a:spLocks noGrp="1"/>
          </p:cNvSpPr>
          <p:nvPr>
            <p:ph type="pic" sz="quarter" idx="20"/>
          </p:nvPr>
        </p:nvSpPr>
        <p:spPr>
          <a:xfrm>
            <a:off x="5187627" y="4985851"/>
            <a:ext cx="1300163" cy="1300163"/>
          </a:xfrm>
        </p:spPr>
        <p:txBody>
          <a:bodyPr>
            <a:normAutofit/>
          </a:bodyPr>
          <a:lstStyle>
            <a:lvl1pPr marL="0" indent="0">
              <a:buNone/>
              <a:defRPr sz="1400">
                <a:latin typeface="Arial" panose="020B0604020202020204" pitchFamily="34" charset="0"/>
                <a:cs typeface="Arial" panose="020B0604020202020204" pitchFamily="34" charset="0"/>
              </a:defRPr>
            </a:lvl1pPr>
          </a:lstStyle>
          <a:p>
            <a:endParaRPr lang="en-US" dirty="0"/>
          </a:p>
        </p:txBody>
      </p:sp>
      <p:sp>
        <p:nvSpPr>
          <p:cNvPr id="38" name="Text Placeholder 25">
            <a:extLst>
              <a:ext uri="{FF2B5EF4-FFF2-40B4-BE49-F238E27FC236}">
                <a16:creationId xmlns:a16="http://schemas.microsoft.com/office/drawing/2014/main" id="{2C190297-1985-054B-AE4F-7E71B66751D3}"/>
              </a:ext>
            </a:extLst>
          </p:cNvPr>
          <p:cNvSpPr>
            <a:spLocks noGrp="1"/>
          </p:cNvSpPr>
          <p:nvPr>
            <p:ph type="body" sz="quarter" idx="21"/>
          </p:nvPr>
        </p:nvSpPr>
        <p:spPr>
          <a:xfrm>
            <a:off x="6505054" y="2006813"/>
            <a:ext cx="1978544" cy="1300324"/>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9" name="Text Placeholder 25">
            <a:extLst>
              <a:ext uri="{FF2B5EF4-FFF2-40B4-BE49-F238E27FC236}">
                <a16:creationId xmlns:a16="http://schemas.microsoft.com/office/drawing/2014/main" id="{BC58BA9D-DEAE-A14B-8EC7-C04FCAB99B93}"/>
              </a:ext>
            </a:extLst>
          </p:cNvPr>
          <p:cNvSpPr>
            <a:spLocks noGrp="1"/>
          </p:cNvSpPr>
          <p:nvPr>
            <p:ph type="body" sz="quarter" idx="22"/>
          </p:nvPr>
        </p:nvSpPr>
        <p:spPr>
          <a:xfrm>
            <a:off x="6505054" y="3496332"/>
            <a:ext cx="1978544" cy="1300324"/>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0" name="Text Placeholder 25">
            <a:extLst>
              <a:ext uri="{FF2B5EF4-FFF2-40B4-BE49-F238E27FC236}">
                <a16:creationId xmlns:a16="http://schemas.microsoft.com/office/drawing/2014/main" id="{FA959CA0-805B-0A41-A8B5-BBAE91104A76}"/>
              </a:ext>
            </a:extLst>
          </p:cNvPr>
          <p:cNvSpPr>
            <a:spLocks noGrp="1"/>
          </p:cNvSpPr>
          <p:nvPr>
            <p:ph type="body" sz="quarter" idx="23"/>
          </p:nvPr>
        </p:nvSpPr>
        <p:spPr>
          <a:xfrm>
            <a:off x="9928736" y="517294"/>
            <a:ext cx="1978544" cy="1300324"/>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1" name="Picture Placeholder 33">
            <a:extLst>
              <a:ext uri="{FF2B5EF4-FFF2-40B4-BE49-F238E27FC236}">
                <a16:creationId xmlns:a16="http://schemas.microsoft.com/office/drawing/2014/main" id="{249521D1-55B8-F949-8B80-A27C8F7F348C}"/>
              </a:ext>
            </a:extLst>
          </p:cNvPr>
          <p:cNvSpPr>
            <a:spLocks noGrp="1"/>
          </p:cNvSpPr>
          <p:nvPr>
            <p:ph type="pic" sz="quarter" idx="24"/>
          </p:nvPr>
        </p:nvSpPr>
        <p:spPr>
          <a:xfrm>
            <a:off x="8611309" y="517525"/>
            <a:ext cx="1300163" cy="1300163"/>
          </a:xfrm>
        </p:spPr>
        <p:txBody>
          <a:bodyPr>
            <a:normAutofit/>
          </a:bodyPr>
          <a:lstStyle>
            <a:lvl1pPr marL="0" indent="0">
              <a:buNone/>
              <a:defRPr sz="1400">
                <a:latin typeface="Arial" panose="020B0604020202020204" pitchFamily="34" charset="0"/>
                <a:cs typeface="Arial" panose="020B0604020202020204" pitchFamily="34" charset="0"/>
              </a:defRPr>
            </a:lvl1pPr>
          </a:lstStyle>
          <a:p>
            <a:endParaRPr lang="en-US" dirty="0"/>
          </a:p>
        </p:txBody>
      </p:sp>
      <p:sp>
        <p:nvSpPr>
          <p:cNvPr id="42" name="Text Placeholder 25">
            <a:extLst>
              <a:ext uri="{FF2B5EF4-FFF2-40B4-BE49-F238E27FC236}">
                <a16:creationId xmlns:a16="http://schemas.microsoft.com/office/drawing/2014/main" id="{577F1D97-1558-F94F-B9FA-738BA80FAECF}"/>
              </a:ext>
            </a:extLst>
          </p:cNvPr>
          <p:cNvSpPr>
            <a:spLocks noGrp="1"/>
          </p:cNvSpPr>
          <p:nvPr>
            <p:ph type="body" sz="quarter" idx="25"/>
          </p:nvPr>
        </p:nvSpPr>
        <p:spPr>
          <a:xfrm>
            <a:off x="9928736" y="4985851"/>
            <a:ext cx="1978544" cy="1300324"/>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3" name="Picture Placeholder 33">
            <a:extLst>
              <a:ext uri="{FF2B5EF4-FFF2-40B4-BE49-F238E27FC236}">
                <a16:creationId xmlns:a16="http://schemas.microsoft.com/office/drawing/2014/main" id="{F17A36C7-ED1B-2D48-81F0-9435E353D40E}"/>
              </a:ext>
            </a:extLst>
          </p:cNvPr>
          <p:cNvSpPr>
            <a:spLocks noGrp="1"/>
          </p:cNvSpPr>
          <p:nvPr>
            <p:ph type="pic" sz="quarter" idx="26"/>
          </p:nvPr>
        </p:nvSpPr>
        <p:spPr>
          <a:xfrm>
            <a:off x="8611309" y="2006967"/>
            <a:ext cx="1300163" cy="1300163"/>
          </a:xfrm>
        </p:spPr>
        <p:txBody>
          <a:bodyPr>
            <a:normAutofit/>
          </a:bodyPr>
          <a:lstStyle>
            <a:lvl1pPr marL="0" indent="0">
              <a:buNone/>
              <a:defRPr sz="1400">
                <a:latin typeface="Arial" panose="020B0604020202020204" pitchFamily="34" charset="0"/>
                <a:cs typeface="Arial" panose="020B0604020202020204" pitchFamily="34" charset="0"/>
              </a:defRPr>
            </a:lvl1pPr>
          </a:lstStyle>
          <a:p>
            <a:endParaRPr lang="en-US" dirty="0"/>
          </a:p>
        </p:txBody>
      </p:sp>
      <p:sp>
        <p:nvSpPr>
          <p:cNvPr id="44" name="Picture Placeholder 33">
            <a:extLst>
              <a:ext uri="{FF2B5EF4-FFF2-40B4-BE49-F238E27FC236}">
                <a16:creationId xmlns:a16="http://schemas.microsoft.com/office/drawing/2014/main" id="{82749C4A-64E1-944C-BE15-4BA69D35B220}"/>
              </a:ext>
            </a:extLst>
          </p:cNvPr>
          <p:cNvSpPr>
            <a:spLocks noGrp="1"/>
          </p:cNvSpPr>
          <p:nvPr>
            <p:ph type="pic" sz="quarter" idx="27"/>
          </p:nvPr>
        </p:nvSpPr>
        <p:spPr>
          <a:xfrm>
            <a:off x="8611309" y="3496409"/>
            <a:ext cx="1300163" cy="1300163"/>
          </a:xfrm>
        </p:spPr>
        <p:txBody>
          <a:bodyPr>
            <a:normAutofit/>
          </a:bodyPr>
          <a:lstStyle>
            <a:lvl1pPr marL="0" indent="0">
              <a:buNone/>
              <a:defRPr sz="1400">
                <a:latin typeface="Arial" panose="020B0604020202020204" pitchFamily="34" charset="0"/>
                <a:cs typeface="Arial" panose="020B0604020202020204" pitchFamily="34" charset="0"/>
              </a:defRPr>
            </a:lvl1pPr>
          </a:lstStyle>
          <a:p>
            <a:endParaRPr lang="en-US" dirty="0"/>
          </a:p>
        </p:txBody>
      </p:sp>
      <p:sp>
        <p:nvSpPr>
          <p:cNvPr id="45" name="Picture Placeholder 33">
            <a:extLst>
              <a:ext uri="{FF2B5EF4-FFF2-40B4-BE49-F238E27FC236}">
                <a16:creationId xmlns:a16="http://schemas.microsoft.com/office/drawing/2014/main" id="{22540E8A-8F04-5548-B8B5-C7DF6BB1C345}"/>
              </a:ext>
            </a:extLst>
          </p:cNvPr>
          <p:cNvSpPr>
            <a:spLocks noGrp="1"/>
          </p:cNvSpPr>
          <p:nvPr>
            <p:ph type="pic" sz="quarter" idx="28"/>
          </p:nvPr>
        </p:nvSpPr>
        <p:spPr>
          <a:xfrm>
            <a:off x="8611309" y="4985851"/>
            <a:ext cx="1300163" cy="1300163"/>
          </a:xfrm>
        </p:spPr>
        <p:txBody>
          <a:bodyPr>
            <a:normAutofit/>
          </a:bodyPr>
          <a:lstStyle>
            <a:lvl1pPr marL="0" indent="0">
              <a:buNone/>
              <a:defRPr sz="1400">
                <a:latin typeface="Arial" panose="020B0604020202020204" pitchFamily="34" charset="0"/>
                <a:cs typeface="Arial" panose="020B0604020202020204" pitchFamily="34" charset="0"/>
              </a:defRPr>
            </a:lvl1pPr>
          </a:lstStyle>
          <a:p>
            <a:endParaRPr lang="en-US" dirty="0"/>
          </a:p>
        </p:txBody>
      </p:sp>
      <p:sp>
        <p:nvSpPr>
          <p:cNvPr id="46" name="Text Placeholder 25">
            <a:extLst>
              <a:ext uri="{FF2B5EF4-FFF2-40B4-BE49-F238E27FC236}">
                <a16:creationId xmlns:a16="http://schemas.microsoft.com/office/drawing/2014/main" id="{9A40E992-98AC-8645-88DD-BE3AF8CC4C69}"/>
              </a:ext>
            </a:extLst>
          </p:cNvPr>
          <p:cNvSpPr>
            <a:spLocks noGrp="1"/>
          </p:cNvSpPr>
          <p:nvPr>
            <p:ph type="body" sz="quarter" idx="29"/>
          </p:nvPr>
        </p:nvSpPr>
        <p:spPr>
          <a:xfrm>
            <a:off x="9928736" y="2006813"/>
            <a:ext cx="1978544" cy="1300324"/>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7" name="Text Placeholder 25">
            <a:extLst>
              <a:ext uri="{FF2B5EF4-FFF2-40B4-BE49-F238E27FC236}">
                <a16:creationId xmlns:a16="http://schemas.microsoft.com/office/drawing/2014/main" id="{B03962CA-7319-0542-A8DC-F9A079DB9567}"/>
              </a:ext>
            </a:extLst>
          </p:cNvPr>
          <p:cNvSpPr>
            <a:spLocks noGrp="1"/>
          </p:cNvSpPr>
          <p:nvPr>
            <p:ph type="body" sz="quarter" idx="30"/>
          </p:nvPr>
        </p:nvSpPr>
        <p:spPr>
          <a:xfrm>
            <a:off x="9928736" y="3496332"/>
            <a:ext cx="1978544" cy="1300324"/>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06321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B19DA9-5FED-574E-9CF4-D0F28BE97DFF}"/>
              </a:ext>
            </a:extLst>
          </p:cNvPr>
          <p:cNvSpPr/>
          <p:nvPr userDrawn="1"/>
        </p:nvSpPr>
        <p:spPr>
          <a:xfrm>
            <a:off x="-1" y="0"/>
            <a:ext cx="12192001"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57F0F52-9019-BC4D-8B12-66CBC010BF90}"/>
              </a:ext>
            </a:extLst>
          </p:cNvPr>
          <p:cNvSpPr>
            <a:spLocks noGrp="1"/>
          </p:cNvSpPr>
          <p:nvPr>
            <p:ph type="sldNum" sz="quarter" idx="12"/>
          </p:nvPr>
        </p:nvSpPr>
        <p:spPr/>
        <p:txBody>
          <a:bodyPr/>
          <a:lstStyle>
            <a:lvl1pPr>
              <a:defRPr>
                <a:solidFill>
                  <a:schemeClr val="bg1"/>
                </a:solidFill>
              </a:defRPr>
            </a:lvl1pPr>
          </a:lstStyle>
          <a:p>
            <a:fld id="{8EFC83EB-D2AF-BF4C-8A84-BB97B245E12F}" type="slidenum">
              <a:rPr lang="en-US" smtClean="0"/>
              <a:pPr/>
              <a:t>‹#›</a:t>
            </a:fld>
            <a:endParaRPr lang="en-US"/>
          </a:p>
        </p:txBody>
      </p:sp>
      <p:pic>
        <p:nvPicPr>
          <p:cNvPr id="7" name="Picture 6">
            <a:extLst>
              <a:ext uri="{FF2B5EF4-FFF2-40B4-BE49-F238E27FC236}">
                <a16:creationId xmlns:a16="http://schemas.microsoft.com/office/drawing/2014/main" id="{52868C2F-66C2-A945-8E2A-90A5915DE7D0}"/>
              </a:ext>
            </a:extLst>
          </p:cNvPr>
          <p:cNvPicPr>
            <a:picLocks noChangeAspect="1"/>
          </p:cNvPicPr>
          <p:nvPr userDrawn="1"/>
        </p:nvPicPr>
        <p:blipFill>
          <a:blip r:embed="rId2"/>
          <a:stretch>
            <a:fillRect/>
          </a:stretch>
        </p:blipFill>
        <p:spPr>
          <a:xfrm>
            <a:off x="838200" y="6492875"/>
            <a:ext cx="1883664" cy="219761"/>
          </a:xfrm>
          <a:prstGeom prst="rect">
            <a:avLst/>
          </a:prstGeom>
        </p:spPr>
      </p:pic>
      <p:sp>
        <p:nvSpPr>
          <p:cNvPr id="6" name="Picture Placeholder 5">
            <a:extLst>
              <a:ext uri="{FF2B5EF4-FFF2-40B4-BE49-F238E27FC236}">
                <a16:creationId xmlns:a16="http://schemas.microsoft.com/office/drawing/2014/main" id="{2D5FD088-D4A8-514D-A36C-056023CDCEA0}"/>
              </a:ext>
            </a:extLst>
          </p:cNvPr>
          <p:cNvSpPr>
            <a:spLocks noGrp="1"/>
          </p:cNvSpPr>
          <p:nvPr>
            <p:ph type="pic" sz="quarter" idx="13"/>
          </p:nvPr>
        </p:nvSpPr>
        <p:spPr>
          <a:xfrm>
            <a:off x="-1" y="0"/>
            <a:ext cx="12192001" cy="6858000"/>
          </a:xfrm>
        </p:spPr>
        <p:txBody>
          <a:bodyPr>
            <a:normAutofit/>
          </a:bodyPr>
          <a:lstStyle>
            <a:lvl1pPr marL="0" indent="0">
              <a:buNone/>
              <a:defRPr sz="1400">
                <a:latin typeface="Arial" panose="020B0604020202020204" pitchFamily="34" charset="0"/>
                <a:cs typeface="Arial" panose="020B0604020202020204" pitchFamily="34" charset="0"/>
              </a:defRPr>
            </a:lvl1pPr>
          </a:lstStyle>
          <a:p>
            <a:endParaRPr lang="en-US" dirty="0"/>
          </a:p>
        </p:txBody>
      </p:sp>
      <p:sp>
        <p:nvSpPr>
          <p:cNvPr id="2" name="Title 1">
            <a:extLst>
              <a:ext uri="{FF2B5EF4-FFF2-40B4-BE49-F238E27FC236}">
                <a16:creationId xmlns:a16="http://schemas.microsoft.com/office/drawing/2014/main" id="{6D74C6AE-5C29-A44D-B200-2067DAF1AC13}"/>
              </a:ext>
            </a:extLst>
          </p:cNvPr>
          <p:cNvSpPr>
            <a:spLocks noGrp="1"/>
          </p:cNvSpPr>
          <p:nvPr>
            <p:ph type="title"/>
          </p:nvPr>
        </p:nvSpPr>
        <p:spPr/>
        <p:txBody>
          <a:bodyPr/>
          <a:lstStyle>
            <a:lvl1pPr>
              <a:lnSpc>
                <a:spcPct val="10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0610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56DD1-6BD8-214C-AB65-EF1A91FB29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1DAA07-4680-7646-BE33-C8C7DE609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A800BC2-6447-8B46-9465-DFE6FED7C34D}"/>
              </a:ext>
            </a:extLst>
          </p:cNvPr>
          <p:cNvSpPr>
            <a:spLocks noGrp="1"/>
          </p:cNvSpPr>
          <p:nvPr>
            <p:ph type="sldNum" sz="quarter" idx="4"/>
          </p:nvPr>
        </p:nvSpPr>
        <p:spPr>
          <a:xfrm>
            <a:off x="8610600" y="6450620"/>
            <a:ext cx="2743200" cy="365125"/>
          </a:xfrm>
          <a:prstGeom prst="rect">
            <a:avLst/>
          </a:prstGeom>
        </p:spPr>
        <p:txBody>
          <a:bodyPr vert="horz" lIns="91440" tIns="45720" rIns="91440" bIns="45720" rtlCol="0" anchor="ctr"/>
          <a:lstStyle>
            <a:lvl1pPr algn="r">
              <a:defRPr sz="1000" b="0">
                <a:solidFill>
                  <a:srgbClr val="002878"/>
                </a:solidFill>
                <a:latin typeface="Arial" panose="020B0604020202020204" pitchFamily="34" charset="0"/>
                <a:cs typeface="Arial" panose="020B0604020202020204" pitchFamily="34" charset="0"/>
              </a:defRPr>
            </a:lvl1pPr>
          </a:lstStyle>
          <a:p>
            <a:fld id="{8EFC83EB-D2AF-BF4C-8A84-BB97B245E12F}" type="slidenum">
              <a:rPr lang="en-US" smtClean="0"/>
              <a:pPr/>
              <a:t>‹#›</a:t>
            </a:fld>
            <a:endParaRPr lang="en-US"/>
          </a:p>
        </p:txBody>
      </p:sp>
    </p:spTree>
    <p:extLst>
      <p:ext uri="{BB962C8B-B14F-4D97-AF65-F5344CB8AC3E}">
        <p14:creationId xmlns:p14="http://schemas.microsoft.com/office/powerpoint/2010/main" val="168582338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4" r:id="rId9"/>
    <p:sldLayoutId id="2147483655"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02878"/>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878"/>
          </a:solidFill>
          <a:latin typeface="Georgia" panose="020405020504050203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tomcorsonknowles.com/blog/the-perks-of-being-a-nurse-which-we-should-be-awar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notesSlide" Target="../notesSlides/notesSlide15.xml"/><Relationship Id="rId16"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34.svg"/><Relationship Id="rId5" Type="http://schemas.openxmlformats.org/officeDocument/2006/relationships/diagramQuickStyle" Target="../diagrams/quickStyle4.xml"/><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diagramLayout" Target="../diagrams/layout4.xml"/><Relationship Id="rId9" Type="http://schemas.openxmlformats.org/officeDocument/2006/relationships/image" Target="../media/image32.svg"/><Relationship Id="rId1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palliativequality.org/covid-19-case-repor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3.jpg"/><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info@gpcqa.org"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mailto:LanceMueller@palliativequality.org" TargetMode="External"/><Relationship Id="rId5" Type="http://schemas.openxmlformats.org/officeDocument/2006/relationships/hyperlink" Target="mailto:PCQNSupport@ucsf.edu" TargetMode="External"/><Relationship Id="rId4" Type="http://schemas.openxmlformats.org/officeDocument/2006/relationships/hyperlink" Target="mailto:research@cap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F3035-0258-2F4A-A158-9DD267C3423E}"/>
              </a:ext>
            </a:extLst>
          </p:cNvPr>
          <p:cNvPicPr>
            <a:picLocks noChangeAspect="1"/>
          </p:cNvPicPr>
          <p:nvPr/>
        </p:nvPicPr>
        <p:blipFill rotWithShape="1">
          <a:blip r:embed="rId2">
            <a:alphaModFix amt="25000"/>
          </a:blip>
          <a:srcRect t="20854" b="12039"/>
          <a:stretch/>
        </p:blipFill>
        <p:spPr>
          <a:xfrm>
            <a:off x="0" y="-73635"/>
            <a:ext cx="12192000" cy="5461686"/>
          </a:xfrm>
          <a:prstGeom prst="rect">
            <a:avLst/>
          </a:prstGeom>
        </p:spPr>
      </p:pic>
      <p:sp>
        <p:nvSpPr>
          <p:cNvPr id="2" name="Title 1">
            <a:extLst>
              <a:ext uri="{FF2B5EF4-FFF2-40B4-BE49-F238E27FC236}">
                <a16:creationId xmlns:a16="http://schemas.microsoft.com/office/drawing/2014/main" id="{5FF5F292-B927-9C49-B177-BF30CEFC5F35}"/>
              </a:ext>
            </a:extLst>
          </p:cNvPr>
          <p:cNvSpPr>
            <a:spLocks noGrp="1"/>
          </p:cNvSpPr>
          <p:nvPr>
            <p:ph type="ctrTitle"/>
          </p:nvPr>
        </p:nvSpPr>
        <p:spPr>
          <a:xfrm>
            <a:off x="751701" y="629203"/>
            <a:ext cx="10926951" cy="923330"/>
          </a:xfrm>
        </p:spPr>
        <p:txBody>
          <a:bodyPr wrap="square" anchor="t" anchorCtr="0">
            <a:spAutoFit/>
          </a:bodyPr>
          <a:lstStyle/>
          <a:p>
            <a:r>
              <a:rPr lang="en-US" dirty="0"/>
              <a:t>Making  Measurement Matter:</a:t>
            </a:r>
            <a:endParaRPr lang="en-US" dirty="0">
              <a:solidFill>
                <a:schemeClr val="bg1"/>
              </a:solidFill>
            </a:endParaRPr>
          </a:p>
        </p:txBody>
      </p:sp>
      <p:sp>
        <p:nvSpPr>
          <p:cNvPr id="3" name="Subtitle 2">
            <a:extLst>
              <a:ext uri="{FF2B5EF4-FFF2-40B4-BE49-F238E27FC236}">
                <a16:creationId xmlns:a16="http://schemas.microsoft.com/office/drawing/2014/main" id="{DB0D8F3D-6E64-444E-ACC7-8D5773E8FEB9}"/>
              </a:ext>
            </a:extLst>
          </p:cNvPr>
          <p:cNvSpPr>
            <a:spLocks noGrp="1"/>
          </p:cNvSpPr>
          <p:nvPr>
            <p:ph type="subTitle" idx="1"/>
          </p:nvPr>
        </p:nvSpPr>
        <p:spPr>
          <a:xfrm>
            <a:off x="802501" y="1744898"/>
            <a:ext cx="10586997" cy="369332"/>
          </a:xfrm>
        </p:spPr>
        <p:txBody>
          <a:bodyPr wrap="square">
            <a:spAutoFit/>
          </a:bodyPr>
          <a:lstStyle/>
          <a:p>
            <a:r>
              <a:rPr lang="en-US" dirty="0"/>
              <a:t>How Will Your Organization Engage with the New Palliative Care Quality Collaborative?</a:t>
            </a:r>
          </a:p>
        </p:txBody>
      </p:sp>
      <p:pic>
        <p:nvPicPr>
          <p:cNvPr id="16" name="Picture 15">
            <a:extLst>
              <a:ext uri="{FF2B5EF4-FFF2-40B4-BE49-F238E27FC236}">
                <a16:creationId xmlns:a16="http://schemas.microsoft.com/office/drawing/2014/main" id="{02F1D83D-9AB0-2147-B9C7-D35BEBB7E55A}"/>
              </a:ext>
            </a:extLst>
          </p:cNvPr>
          <p:cNvPicPr>
            <a:picLocks noChangeAspect="1"/>
          </p:cNvPicPr>
          <p:nvPr/>
        </p:nvPicPr>
        <p:blipFill>
          <a:blip r:embed="rId3"/>
          <a:srcRect/>
          <a:stretch/>
        </p:blipFill>
        <p:spPr>
          <a:xfrm>
            <a:off x="853301" y="5920925"/>
            <a:ext cx="4471416" cy="521665"/>
          </a:xfrm>
          <a:prstGeom prst="rect">
            <a:avLst/>
          </a:prstGeom>
        </p:spPr>
      </p:pic>
      <p:sp>
        <p:nvSpPr>
          <p:cNvPr id="8" name="Subtitle 2">
            <a:extLst>
              <a:ext uri="{FF2B5EF4-FFF2-40B4-BE49-F238E27FC236}">
                <a16:creationId xmlns:a16="http://schemas.microsoft.com/office/drawing/2014/main" id="{3E544D66-D707-9347-A004-9C048E579BF0}"/>
              </a:ext>
            </a:extLst>
          </p:cNvPr>
          <p:cNvSpPr txBox="1">
            <a:spLocks/>
          </p:cNvSpPr>
          <p:nvPr/>
        </p:nvSpPr>
        <p:spPr>
          <a:xfrm>
            <a:off x="751702" y="3458868"/>
            <a:ext cx="9144000" cy="18751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Georgia" panose="02040502050405020303" pitchFamily="18"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latin typeface="Arial" panose="020B0604020202020204" pitchFamily="34" charset="0"/>
                <a:cs typeface="Arial" panose="020B0604020202020204" pitchFamily="34" charset="0"/>
              </a:rPr>
              <a:t>Arif Kamal, MD, MBA, MHS</a:t>
            </a:r>
          </a:p>
          <a:p>
            <a:r>
              <a:rPr lang="en-US" sz="1400" b="1" dirty="0">
                <a:latin typeface="Arial" panose="020B0604020202020204" pitchFamily="34" charset="0"/>
                <a:cs typeface="Arial" panose="020B0604020202020204" pitchFamily="34" charset="0"/>
              </a:rPr>
              <a:t>Joe Rotella, MD, MBA</a:t>
            </a:r>
          </a:p>
          <a:p>
            <a:r>
              <a:rPr lang="en-US" sz="1400" b="1" dirty="0">
                <a:latin typeface="Arial" panose="020B0604020202020204" pitchFamily="34" charset="0"/>
                <a:cs typeface="Arial" panose="020B0604020202020204" pitchFamily="34" charset="0"/>
              </a:rPr>
              <a:t>Maggie Rogers, MPH</a:t>
            </a:r>
          </a:p>
          <a:p>
            <a:r>
              <a:rPr lang="en-US" sz="1400" b="1" dirty="0">
                <a:latin typeface="Arial" panose="020B0604020202020204" pitchFamily="34" charset="0"/>
                <a:cs typeface="Arial" panose="020B0604020202020204" pitchFamily="34" charset="0"/>
              </a:rPr>
              <a:t>Steven Pantilat, MD</a:t>
            </a:r>
            <a:endParaRPr lang="en-US" sz="1400" b="1" dirty="0">
              <a:latin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May 20, 2020</a:t>
            </a:r>
          </a:p>
        </p:txBody>
      </p:sp>
    </p:spTree>
    <p:extLst>
      <p:ext uri="{BB962C8B-B14F-4D97-AF65-F5344CB8AC3E}">
        <p14:creationId xmlns:p14="http://schemas.microsoft.com/office/powerpoint/2010/main" val="361741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4539-7F5B-4FBF-A97C-6B692876D39E}"/>
              </a:ext>
            </a:extLst>
          </p:cNvPr>
          <p:cNvSpPr>
            <a:spLocks noGrp="1"/>
          </p:cNvSpPr>
          <p:nvPr>
            <p:ph type="title"/>
          </p:nvPr>
        </p:nvSpPr>
        <p:spPr/>
        <p:txBody>
          <a:bodyPr/>
          <a:lstStyle/>
          <a:p>
            <a:r>
              <a:rPr lang="en-US" dirty="0"/>
              <a:t>Quality Medical Care</a:t>
            </a:r>
          </a:p>
        </p:txBody>
      </p:sp>
      <p:sp>
        <p:nvSpPr>
          <p:cNvPr id="3" name="Content Placeholder 2">
            <a:extLst>
              <a:ext uri="{FF2B5EF4-FFF2-40B4-BE49-F238E27FC236}">
                <a16:creationId xmlns:a16="http://schemas.microsoft.com/office/drawing/2014/main" id="{8A0746C3-E662-4E94-9107-0D6C6388EA2F}"/>
              </a:ext>
            </a:extLst>
          </p:cNvPr>
          <p:cNvSpPr>
            <a:spLocks noGrp="1"/>
          </p:cNvSpPr>
          <p:nvPr>
            <p:ph idx="1"/>
          </p:nvPr>
        </p:nvSpPr>
        <p:spPr/>
        <p:txBody>
          <a:bodyPr/>
          <a:lstStyle/>
          <a:p>
            <a:pPr>
              <a:buNone/>
            </a:pPr>
            <a:r>
              <a:rPr lang="en-US" dirty="0">
                <a:latin typeface="Helvetica" panose="020B0604020202020204" pitchFamily="34" charset="0"/>
                <a:cs typeface="Helvetica" panose="020B0604020202020204" pitchFamily="34" charset="0"/>
              </a:rPr>
              <a:t>	</a:t>
            </a:r>
            <a:r>
              <a:rPr lang="en-US" sz="3600" dirty="0">
                <a:latin typeface="Helvetica" panose="020B0604020202020204" pitchFamily="34" charset="0"/>
                <a:cs typeface="Helvetica" panose="020B0604020202020204" pitchFamily="34" charset="0"/>
              </a:rPr>
              <a:t>“The degree to which health services for individuals and populations increase the likelihood of desired health outcomes and are consistent with professional knowledge.”</a:t>
            </a:r>
          </a:p>
          <a:p>
            <a:pPr>
              <a:buNone/>
            </a:pPr>
            <a:r>
              <a:rPr lang="en-US" sz="3600" dirty="0">
                <a:latin typeface="Helvetica" panose="020B0604020202020204" pitchFamily="34" charset="0"/>
                <a:cs typeface="Helvetica" panose="020B0604020202020204" pitchFamily="34" charset="0"/>
              </a:rPr>
              <a:t>			</a:t>
            </a:r>
            <a:r>
              <a:rPr lang="en-US" sz="3600" dirty="0">
                <a:solidFill>
                  <a:srgbClr val="F37264"/>
                </a:solidFill>
                <a:latin typeface="Helvetica" panose="020B0604020202020204" pitchFamily="34" charset="0"/>
                <a:cs typeface="Helvetica" panose="020B0604020202020204" pitchFamily="34" charset="0"/>
              </a:rPr>
              <a:t>		</a:t>
            </a:r>
            <a:r>
              <a:rPr lang="en-US" sz="3600" dirty="0">
                <a:solidFill>
                  <a:srgbClr val="A7294E"/>
                </a:solidFill>
                <a:latin typeface="Helvetica" panose="020B0604020202020204" pitchFamily="34" charset="0"/>
                <a:cs typeface="Helvetica" panose="020B0604020202020204" pitchFamily="34" charset="0"/>
              </a:rPr>
              <a:t>Institute of Medicine</a:t>
            </a:r>
          </a:p>
          <a:p>
            <a:endParaRPr lang="en-US" dirty="0"/>
          </a:p>
        </p:txBody>
      </p:sp>
      <p:sp>
        <p:nvSpPr>
          <p:cNvPr id="4" name="Slide Number Placeholder 3">
            <a:extLst>
              <a:ext uri="{FF2B5EF4-FFF2-40B4-BE49-F238E27FC236}">
                <a16:creationId xmlns:a16="http://schemas.microsoft.com/office/drawing/2014/main" id="{05FAC89F-31A6-46E5-BF94-3181116BA776}"/>
              </a:ext>
            </a:extLst>
          </p:cNvPr>
          <p:cNvSpPr>
            <a:spLocks noGrp="1"/>
          </p:cNvSpPr>
          <p:nvPr>
            <p:ph type="sldNum" sz="quarter" idx="12"/>
          </p:nvPr>
        </p:nvSpPr>
        <p:spPr/>
        <p:txBody>
          <a:bodyPr/>
          <a:lstStyle/>
          <a:p>
            <a:fld id="{8EFC83EB-D2AF-BF4C-8A84-BB97B245E12F}" type="slidenum">
              <a:rPr lang="en-US" smtClean="0"/>
              <a:pPr/>
              <a:t>10</a:t>
            </a:fld>
            <a:endParaRPr lang="en-US"/>
          </a:p>
        </p:txBody>
      </p:sp>
    </p:spTree>
    <p:extLst>
      <p:ext uri="{BB962C8B-B14F-4D97-AF65-F5344CB8AC3E}">
        <p14:creationId xmlns:p14="http://schemas.microsoft.com/office/powerpoint/2010/main" val="53095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AAC6-F570-4EE1-B3AF-2739C9FE883D}"/>
              </a:ext>
            </a:extLst>
          </p:cNvPr>
          <p:cNvSpPr>
            <a:spLocks noGrp="1"/>
          </p:cNvSpPr>
          <p:nvPr>
            <p:ph type="title"/>
          </p:nvPr>
        </p:nvSpPr>
        <p:spPr/>
        <p:txBody>
          <a:bodyPr/>
          <a:lstStyle/>
          <a:p>
            <a:r>
              <a:rPr lang="en-US" dirty="0"/>
              <a:t>IOM 6 Dimensions of Quality</a:t>
            </a:r>
          </a:p>
        </p:txBody>
      </p:sp>
      <p:sp>
        <p:nvSpPr>
          <p:cNvPr id="3" name="Content Placeholder 2">
            <a:extLst>
              <a:ext uri="{FF2B5EF4-FFF2-40B4-BE49-F238E27FC236}">
                <a16:creationId xmlns:a16="http://schemas.microsoft.com/office/drawing/2014/main" id="{1AD7D70A-42DA-4D82-9D75-39380D2817A6}"/>
              </a:ext>
            </a:extLst>
          </p:cNvPr>
          <p:cNvSpPr>
            <a:spLocks noGrp="1"/>
          </p:cNvSpPr>
          <p:nvPr>
            <p:ph idx="1"/>
          </p:nvPr>
        </p:nvSpPr>
        <p:spPr>
          <a:xfrm>
            <a:off x="838200" y="1520825"/>
            <a:ext cx="10515600" cy="4351338"/>
          </a:xfrm>
        </p:spPr>
        <p:txBody>
          <a:bodyPr>
            <a:normAutofit fontScale="92500"/>
          </a:bodyPr>
          <a:lstStyle/>
          <a:p>
            <a:r>
              <a:rPr lang="en-US" sz="3600" dirty="0">
                <a:latin typeface="Helvetica" panose="020B0604020202020204" pitchFamily="34" charset="0"/>
                <a:cs typeface="Helvetica" panose="020B0604020202020204" pitchFamily="34" charset="0"/>
              </a:rPr>
              <a:t>Safe</a:t>
            </a:r>
          </a:p>
          <a:p>
            <a:r>
              <a:rPr lang="en-US" sz="3600" dirty="0">
                <a:latin typeface="Helvetica" panose="020B0604020202020204" pitchFamily="34" charset="0"/>
                <a:cs typeface="Helvetica" panose="020B0604020202020204" pitchFamily="34" charset="0"/>
              </a:rPr>
              <a:t>Effective</a:t>
            </a:r>
          </a:p>
          <a:p>
            <a:r>
              <a:rPr lang="en-US" sz="3600" dirty="0">
                <a:latin typeface="Helvetica" panose="020B0604020202020204" pitchFamily="34" charset="0"/>
                <a:cs typeface="Helvetica" panose="020B0604020202020204" pitchFamily="34" charset="0"/>
              </a:rPr>
              <a:t>Patient-centered</a:t>
            </a:r>
          </a:p>
          <a:p>
            <a:r>
              <a:rPr lang="en-US" sz="3600" dirty="0">
                <a:latin typeface="Helvetica" panose="020B0604020202020204" pitchFamily="34" charset="0"/>
                <a:cs typeface="Helvetica" panose="020B0604020202020204" pitchFamily="34" charset="0"/>
              </a:rPr>
              <a:t>Timely</a:t>
            </a:r>
          </a:p>
          <a:p>
            <a:r>
              <a:rPr lang="en-US" sz="3600" dirty="0">
                <a:latin typeface="Helvetica" panose="020B0604020202020204" pitchFamily="34" charset="0"/>
                <a:cs typeface="Helvetica" panose="020B0604020202020204" pitchFamily="34" charset="0"/>
              </a:rPr>
              <a:t>Efficient </a:t>
            </a:r>
          </a:p>
          <a:p>
            <a:r>
              <a:rPr lang="en-US" sz="3600" dirty="0">
                <a:latin typeface="Helvetica" panose="020B0604020202020204" pitchFamily="34" charset="0"/>
                <a:cs typeface="Helvetica" panose="020B0604020202020204" pitchFamily="34" charset="0"/>
              </a:rPr>
              <a:t>Equitable</a:t>
            </a:r>
          </a:p>
          <a:p>
            <a:pPr marL="0" indent="0">
              <a:buNone/>
            </a:pPr>
            <a:r>
              <a:rPr lang="en-US" i="1" dirty="0">
                <a:solidFill>
                  <a:srgbClr val="A7294E"/>
                </a:solidFill>
                <a:latin typeface="Helvetica" panose="020B0604020202020204" pitchFamily="34" charset="0"/>
                <a:cs typeface="Helvetica" panose="020B0604020202020204" pitchFamily="34" charset="0"/>
              </a:rPr>
              <a:t>Crossing the Quality Chasm: A New Health System for the 21</a:t>
            </a:r>
            <a:r>
              <a:rPr lang="en-US" i="1" baseline="30000" dirty="0">
                <a:solidFill>
                  <a:srgbClr val="A7294E"/>
                </a:solidFill>
                <a:latin typeface="Helvetica" panose="020B0604020202020204" pitchFamily="34" charset="0"/>
                <a:cs typeface="Helvetica" panose="020B0604020202020204" pitchFamily="34" charset="0"/>
              </a:rPr>
              <a:t>st</a:t>
            </a:r>
            <a:r>
              <a:rPr lang="en-US" i="1" dirty="0">
                <a:solidFill>
                  <a:srgbClr val="A7294E"/>
                </a:solidFill>
                <a:latin typeface="Helvetica" panose="020B0604020202020204" pitchFamily="34" charset="0"/>
                <a:cs typeface="Helvetica" panose="020B0604020202020204" pitchFamily="34" charset="0"/>
              </a:rPr>
              <a:t> Century (2001)</a:t>
            </a:r>
          </a:p>
          <a:p>
            <a:endParaRPr lang="en-US" dirty="0"/>
          </a:p>
        </p:txBody>
      </p:sp>
      <p:sp>
        <p:nvSpPr>
          <p:cNvPr id="4" name="Slide Number Placeholder 3">
            <a:extLst>
              <a:ext uri="{FF2B5EF4-FFF2-40B4-BE49-F238E27FC236}">
                <a16:creationId xmlns:a16="http://schemas.microsoft.com/office/drawing/2014/main" id="{0F4282B0-CEF1-402C-B821-AD9B06F12AB6}"/>
              </a:ext>
            </a:extLst>
          </p:cNvPr>
          <p:cNvSpPr>
            <a:spLocks noGrp="1"/>
          </p:cNvSpPr>
          <p:nvPr>
            <p:ph type="sldNum" sz="quarter" idx="12"/>
          </p:nvPr>
        </p:nvSpPr>
        <p:spPr/>
        <p:txBody>
          <a:bodyPr/>
          <a:lstStyle/>
          <a:p>
            <a:fld id="{8EFC83EB-D2AF-BF4C-8A84-BB97B245E12F}" type="slidenum">
              <a:rPr lang="en-US" smtClean="0"/>
              <a:pPr/>
              <a:t>11</a:t>
            </a:fld>
            <a:endParaRPr lang="en-US"/>
          </a:p>
        </p:txBody>
      </p:sp>
    </p:spTree>
    <p:extLst>
      <p:ext uri="{BB962C8B-B14F-4D97-AF65-F5344CB8AC3E}">
        <p14:creationId xmlns:p14="http://schemas.microsoft.com/office/powerpoint/2010/main" val="14211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EF0C-6B79-42DF-9944-A83EF24CB28F}"/>
              </a:ext>
            </a:extLst>
          </p:cNvPr>
          <p:cNvSpPr>
            <a:spLocks noGrp="1"/>
          </p:cNvSpPr>
          <p:nvPr>
            <p:ph type="title"/>
          </p:nvPr>
        </p:nvSpPr>
        <p:spPr/>
        <p:txBody>
          <a:bodyPr/>
          <a:lstStyle/>
          <a:p>
            <a:r>
              <a:rPr lang="en-US" dirty="0"/>
              <a:t>Why Measure Quality?</a:t>
            </a:r>
          </a:p>
        </p:txBody>
      </p:sp>
      <p:sp>
        <p:nvSpPr>
          <p:cNvPr id="3" name="Content Placeholder 2">
            <a:extLst>
              <a:ext uri="{FF2B5EF4-FFF2-40B4-BE49-F238E27FC236}">
                <a16:creationId xmlns:a16="http://schemas.microsoft.com/office/drawing/2014/main" id="{04A5D44E-7522-4DC9-8559-977AE30FB2EA}"/>
              </a:ext>
            </a:extLst>
          </p:cNvPr>
          <p:cNvSpPr>
            <a:spLocks noGrp="1"/>
          </p:cNvSpPr>
          <p:nvPr>
            <p:ph idx="1"/>
          </p:nvPr>
        </p:nvSpPr>
        <p:spPr/>
        <p:txBody>
          <a:bodyPr/>
          <a:lstStyle/>
          <a:p>
            <a:r>
              <a:rPr lang="en-US" sz="3200" dirty="0">
                <a:latin typeface="Helvetica" panose="020B0604020202020204" pitchFamily="34" charset="0"/>
                <a:cs typeface="Helvetica" panose="020B0604020202020204" pitchFamily="34" charset="0"/>
              </a:rPr>
              <a:t>Payers and accreditors demand it</a:t>
            </a:r>
          </a:p>
          <a:p>
            <a:r>
              <a:rPr lang="en-US" sz="3200" dirty="0">
                <a:latin typeface="Helvetica" panose="020B0604020202020204" pitchFamily="34" charset="0"/>
                <a:cs typeface="Helvetica" panose="020B0604020202020204" pitchFamily="34" charset="0"/>
              </a:rPr>
              <a:t>We must show value to partners and payers</a:t>
            </a:r>
          </a:p>
          <a:p>
            <a:r>
              <a:rPr lang="en-US" sz="3200" dirty="0">
                <a:latin typeface="Helvetica" panose="020B0604020202020204" pitchFamily="34" charset="0"/>
                <a:cs typeface="Helvetica" panose="020B0604020202020204" pitchFamily="34" charset="0"/>
              </a:rPr>
              <a:t>Quality increasingly linked to payment</a:t>
            </a:r>
          </a:p>
          <a:p>
            <a:r>
              <a:rPr lang="en-US" sz="3200" dirty="0">
                <a:latin typeface="Helvetica" panose="020B0604020202020204" pitchFamily="34" charset="0"/>
                <a:cs typeface="Helvetica" panose="020B0604020202020204" pitchFamily="34" charset="0"/>
              </a:rPr>
              <a:t>Our patients and families deserve the best possible care and service− </a:t>
            </a:r>
            <a:r>
              <a:rPr lang="en-US" sz="3200" i="1" dirty="0">
                <a:solidFill>
                  <a:srgbClr val="A7294E"/>
                </a:solidFill>
                <a:latin typeface="Helvetica" panose="020B0604020202020204" pitchFamily="34" charset="0"/>
                <a:cs typeface="Helvetica" panose="020B0604020202020204" pitchFamily="34" charset="0"/>
              </a:rPr>
              <a:t>always connect back to what will make a difference for them!</a:t>
            </a:r>
          </a:p>
          <a:p>
            <a:pPr marL="0" indent="0">
              <a:buNone/>
            </a:pPr>
            <a:endParaRPr lang="en-US" dirty="0"/>
          </a:p>
        </p:txBody>
      </p:sp>
      <p:sp>
        <p:nvSpPr>
          <p:cNvPr id="4" name="Slide Number Placeholder 3">
            <a:extLst>
              <a:ext uri="{FF2B5EF4-FFF2-40B4-BE49-F238E27FC236}">
                <a16:creationId xmlns:a16="http://schemas.microsoft.com/office/drawing/2014/main" id="{E31B2FFF-6FCF-482E-BB75-DDCB2527A50D}"/>
              </a:ext>
            </a:extLst>
          </p:cNvPr>
          <p:cNvSpPr>
            <a:spLocks noGrp="1"/>
          </p:cNvSpPr>
          <p:nvPr>
            <p:ph type="sldNum" sz="quarter" idx="12"/>
          </p:nvPr>
        </p:nvSpPr>
        <p:spPr/>
        <p:txBody>
          <a:bodyPr/>
          <a:lstStyle/>
          <a:p>
            <a:fld id="{8EFC83EB-D2AF-BF4C-8A84-BB97B245E12F}" type="slidenum">
              <a:rPr lang="en-US" smtClean="0"/>
              <a:pPr/>
              <a:t>12</a:t>
            </a:fld>
            <a:endParaRPr lang="en-US"/>
          </a:p>
        </p:txBody>
      </p:sp>
    </p:spTree>
    <p:extLst>
      <p:ext uri="{BB962C8B-B14F-4D97-AF65-F5344CB8AC3E}">
        <p14:creationId xmlns:p14="http://schemas.microsoft.com/office/powerpoint/2010/main" val="70925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2945-7BE1-44C6-AFB6-7A211422BAEC}"/>
              </a:ext>
            </a:extLst>
          </p:cNvPr>
          <p:cNvSpPr>
            <a:spLocks noGrp="1"/>
          </p:cNvSpPr>
          <p:nvPr>
            <p:ph type="title"/>
          </p:nvPr>
        </p:nvSpPr>
        <p:spPr/>
        <p:txBody>
          <a:bodyPr/>
          <a:lstStyle/>
          <a:p>
            <a:r>
              <a:rPr lang="en-US" dirty="0"/>
              <a:t>The Secret of Quality is </a:t>
            </a:r>
            <a:r>
              <a:rPr lang="en-US" dirty="0">
                <a:solidFill>
                  <a:srgbClr val="A7294E"/>
                </a:solidFill>
              </a:rPr>
              <a:t>Love</a:t>
            </a:r>
          </a:p>
        </p:txBody>
      </p:sp>
      <p:sp>
        <p:nvSpPr>
          <p:cNvPr id="3" name="Content Placeholder 2">
            <a:extLst>
              <a:ext uri="{FF2B5EF4-FFF2-40B4-BE49-F238E27FC236}">
                <a16:creationId xmlns:a16="http://schemas.microsoft.com/office/drawing/2014/main" id="{4A4F9898-0CFA-4E30-960A-7E46D7709C75}"/>
              </a:ext>
            </a:extLst>
          </p:cNvPr>
          <p:cNvSpPr>
            <a:spLocks noGrp="1"/>
          </p:cNvSpPr>
          <p:nvPr>
            <p:ph idx="1"/>
          </p:nvPr>
        </p:nvSpPr>
        <p:spPr/>
        <p:txBody>
          <a:bodyPr/>
          <a:lstStyle/>
          <a:p>
            <a:pPr marL="0" indent="0">
              <a:buNone/>
            </a:pPr>
            <a:r>
              <a:rPr lang="en-US" sz="2800" dirty="0">
                <a:latin typeface="Helvetica" panose="020B0604020202020204" pitchFamily="34" charset="0"/>
                <a:cs typeface="Helvetica" panose="020B0604020202020204" pitchFamily="34" charset="0"/>
              </a:rPr>
              <a:t>“Systems awareness and systems design are important for health professionals, but they are not enough. They are enabling mechanisms only. It is the ethical dimensions of individuals that are essential to a system’s success. Ultimately, </a:t>
            </a:r>
            <a:r>
              <a:rPr lang="en-US" sz="2800" dirty="0">
                <a:solidFill>
                  <a:srgbClr val="A7294E"/>
                </a:solidFill>
                <a:latin typeface="Helvetica" panose="020B0604020202020204" pitchFamily="34" charset="0"/>
                <a:cs typeface="Helvetica" panose="020B0604020202020204" pitchFamily="34" charset="0"/>
              </a:rPr>
              <a:t>the secret of quality is love. </a:t>
            </a:r>
            <a:r>
              <a:rPr lang="en-US" sz="2800" dirty="0">
                <a:latin typeface="Helvetica" panose="020B0604020202020204" pitchFamily="34" charset="0"/>
                <a:cs typeface="Helvetica" panose="020B0604020202020204" pitchFamily="34" charset="0"/>
              </a:rPr>
              <a:t>You have to love your patient, you have to love your profession, you have to love your God. If you have love, you can then work backward to monitor and improve the system”</a:t>
            </a:r>
          </a:p>
          <a:p>
            <a:pPr marL="0" indent="0">
              <a:buNone/>
            </a:pPr>
            <a:r>
              <a:rPr lang="en-US" sz="2800" dirty="0">
                <a:solidFill>
                  <a:srgbClr val="A7294E"/>
                </a:solidFill>
                <a:latin typeface="Helvetica" panose="020B0604020202020204" pitchFamily="34" charset="0"/>
                <a:cs typeface="Helvetica" panose="020B0604020202020204" pitchFamily="34" charset="0"/>
              </a:rPr>
              <a:t>― </a:t>
            </a:r>
            <a:r>
              <a:rPr lang="en-US" sz="2800" dirty="0" err="1">
                <a:solidFill>
                  <a:srgbClr val="A7294E"/>
                </a:solidFill>
                <a:latin typeface="Helvetica" panose="020B0604020202020204" pitchFamily="34" charset="0"/>
                <a:cs typeface="Helvetica" panose="020B0604020202020204" pitchFamily="34" charset="0"/>
              </a:rPr>
              <a:t>Avedis</a:t>
            </a:r>
            <a:r>
              <a:rPr lang="en-US" sz="2800" dirty="0">
                <a:solidFill>
                  <a:srgbClr val="A7294E"/>
                </a:solidFill>
                <a:latin typeface="Helvetica" panose="020B0604020202020204" pitchFamily="34" charset="0"/>
                <a:cs typeface="Helvetica" panose="020B0604020202020204" pitchFamily="34" charset="0"/>
              </a:rPr>
              <a:t> Donabedian </a:t>
            </a:r>
          </a:p>
          <a:p>
            <a:endParaRPr lang="en-US" dirty="0"/>
          </a:p>
        </p:txBody>
      </p:sp>
      <p:sp>
        <p:nvSpPr>
          <p:cNvPr id="4" name="Slide Number Placeholder 3">
            <a:extLst>
              <a:ext uri="{FF2B5EF4-FFF2-40B4-BE49-F238E27FC236}">
                <a16:creationId xmlns:a16="http://schemas.microsoft.com/office/drawing/2014/main" id="{CF9F1E29-1512-46DF-B7F9-659CCCBCD93E}"/>
              </a:ext>
            </a:extLst>
          </p:cNvPr>
          <p:cNvSpPr>
            <a:spLocks noGrp="1"/>
          </p:cNvSpPr>
          <p:nvPr>
            <p:ph type="sldNum" sz="quarter" idx="12"/>
          </p:nvPr>
        </p:nvSpPr>
        <p:spPr/>
        <p:txBody>
          <a:bodyPr/>
          <a:lstStyle/>
          <a:p>
            <a:fld id="{8EFC83EB-D2AF-BF4C-8A84-BB97B245E12F}" type="slidenum">
              <a:rPr lang="en-US" smtClean="0"/>
              <a:pPr/>
              <a:t>13</a:t>
            </a:fld>
            <a:endParaRPr lang="en-US"/>
          </a:p>
        </p:txBody>
      </p:sp>
    </p:spTree>
    <p:extLst>
      <p:ext uri="{BB962C8B-B14F-4D97-AF65-F5344CB8AC3E}">
        <p14:creationId xmlns:p14="http://schemas.microsoft.com/office/powerpoint/2010/main" val="205339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2BCE9E-CD15-4C86-AB88-6B329247F584}"/>
              </a:ext>
            </a:extLst>
          </p:cNvPr>
          <p:cNvSpPr>
            <a:spLocks noGrp="1"/>
          </p:cNvSpPr>
          <p:nvPr>
            <p:ph type="sldNum" sz="quarter" idx="12"/>
          </p:nvPr>
        </p:nvSpPr>
        <p:spPr/>
        <p:txBody>
          <a:bodyPr/>
          <a:lstStyle/>
          <a:p>
            <a:fld id="{8EFC83EB-D2AF-BF4C-8A84-BB97B245E12F}" type="slidenum">
              <a:rPr lang="en-US" smtClean="0"/>
              <a:pPr/>
              <a:t>14</a:t>
            </a:fld>
            <a:endParaRPr lang="en-US"/>
          </a:p>
        </p:txBody>
      </p:sp>
      <p:graphicFrame>
        <p:nvGraphicFramePr>
          <p:cNvPr id="6" name="Diagram 5">
            <a:extLst>
              <a:ext uri="{FF2B5EF4-FFF2-40B4-BE49-F238E27FC236}">
                <a16:creationId xmlns:a16="http://schemas.microsoft.com/office/drawing/2014/main" id="{3C086A5A-6A90-43FF-AC3F-47C004DFFC4E}"/>
              </a:ext>
            </a:extLst>
          </p:cNvPr>
          <p:cNvGraphicFramePr/>
          <p:nvPr>
            <p:extLst>
              <p:ext uri="{D42A27DB-BD31-4B8C-83A1-F6EECF244321}">
                <p14:modId xmlns:p14="http://schemas.microsoft.com/office/powerpoint/2010/main" val="4189478483"/>
              </p:ext>
            </p:extLst>
          </p:nvPr>
        </p:nvGraphicFramePr>
        <p:xfrm>
          <a:off x="1989667" y="1059654"/>
          <a:ext cx="8212666" cy="564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77090177-20AA-4CBC-9963-2FFBCC2D2BF7}"/>
              </a:ext>
            </a:extLst>
          </p:cNvPr>
          <p:cNvSpPr/>
          <p:nvPr/>
        </p:nvSpPr>
        <p:spPr>
          <a:xfrm>
            <a:off x="9865450" y="3800486"/>
            <a:ext cx="2326550" cy="2308324"/>
          </a:xfrm>
          <a:prstGeom prst="rect">
            <a:avLst/>
          </a:prstGeom>
        </p:spPr>
        <p:txBody>
          <a:bodyPr wrap="square">
            <a:spAutoFit/>
          </a:bodyPr>
          <a:lstStyle/>
          <a:p>
            <a:r>
              <a:rPr lang="en-US" dirty="0">
                <a:solidFill>
                  <a:srgbClr val="F37264"/>
                </a:solidFill>
              </a:rPr>
              <a:t>Adapted from the Consumer-Purchaser Disclosure Project: Idealized Framework for Quality and Cost Transparency for High-Value Care, QASC, January 2008</a:t>
            </a:r>
          </a:p>
        </p:txBody>
      </p:sp>
      <p:grpSp>
        <p:nvGrpSpPr>
          <p:cNvPr id="8" name="Group 7">
            <a:extLst>
              <a:ext uri="{FF2B5EF4-FFF2-40B4-BE49-F238E27FC236}">
                <a16:creationId xmlns:a16="http://schemas.microsoft.com/office/drawing/2014/main" id="{10AC167E-FBC8-4681-8818-FD5B3B1C8F4E}"/>
              </a:ext>
            </a:extLst>
          </p:cNvPr>
          <p:cNvGrpSpPr/>
          <p:nvPr/>
        </p:nvGrpSpPr>
        <p:grpSpPr>
          <a:xfrm>
            <a:off x="5261204" y="2771786"/>
            <a:ext cx="2060198" cy="2057400"/>
            <a:chOff x="859252" y="4119563"/>
            <a:chExt cx="2060198" cy="2057400"/>
          </a:xfrm>
        </p:grpSpPr>
        <p:sp>
          <p:nvSpPr>
            <p:cNvPr id="9" name="Google Shape;418;p49">
              <a:extLst>
                <a:ext uri="{FF2B5EF4-FFF2-40B4-BE49-F238E27FC236}">
                  <a16:creationId xmlns:a16="http://schemas.microsoft.com/office/drawing/2014/main" id="{19081E0E-DC19-4244-B6C7-FDA1E5F47250}"/>
                </a:ext>
              </a:extLst>
            </p:cNvPr>
            <p:cNvSpPr/>
            <p:nvPr/>
          </p:nvSpPr>
          <p:spPr>
            <a:xfrm>
              <a:off x="859252" y="4119563"/>
              <a:ext cx="2057400" cy="2057400"/>
            </a:xfrm>
            <a:prstGeom prst="ellipse">
              <a:avLst/>
            </a:prstGeom>
            <a:solidFill>
              <a:srgbClr val="3CC0B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3F3F3F"/>
                </a:buClr>
                <a:buSzPts val="1800"/>
                <a:buFont typeface="Roboto Light"/>
                <a:buNone/>
                <a:tabLst/>
                <a:defRPr/>
              </a:pPr>
              <a:endParaRPr kumimoji="0" sz="1800" b="0" i="0" u="none" strike="noStrike" kern="0" cap="none" spc="0" normalizeH="0" baseline="0" noProof="0" dirty="0">
                <a:ln>
                  <a:noFill/>
                </a:ln>
                <a:solidFill>
                  <a:srgbClr val="3F3F3F"/>
                </a:solidFill>
                <a:effectLst/>
                <a:uLnTx/>
                <a:uFillTx/>
                <a:latin typeface="Roboto Light"/>
                <a:ea typeface="Roboto Light"/>
                <a:cs typeface="Roboto Light"/>
                <a:sym typeface="Roboto Light"/>
              </a:endParaRPr>
            </a:p>
          </p:txBody>
        </p:sp>
        <p:sp>
          <p:nvSpPr>
            <p:cNvPr id="10" name="Google Shape;422;p49">
              <a:extLst>
                <a:ext uri="{FF2B5EF4-FFF2-40B4-BE49-F238E27FC236}">
                  <a16:creationId xmlns:a16="http://schemas.microsoft.com/office/drawing/2014/main" id="{8718DD81-02DF-4300-A0EA-42F04C77B70D}"/>
                </a:ext>
              </a:extLst>
            </p:cNvPr>
            <p:cNvSpPr txBox="1"/>
            <p:nvPr/>
          </p:nvSpPr>
          <p:spPr>
            <a:xfrm>
              <a:off x="862050" y="4596089"/>
              <a:ext cx="2057400" cy="1098900"/>
            </a:xfrm>
            <a:prstGeom prst="rect">
              <a:avLst/>
            </a:prstGeom>
            <a:noFill/>
            <a:ln>
              <a:noFill/>
            </a:ln>
          </p:spPr>
          <p:txBody>
            <a:bodyPr spcFirstLastPara="1" wrap="square" lIns="91425" tIns="91425" rIns="91425" bIns="91425" anchor="ctr" anchorCtr="0">
              <a:noAutofit/>
            </a:bodyPr>
            <a:lstStyle/>
            <a:p>
              <a:pPr algn="ctr">
                <a:buClr>
                  <a:prstClr val="white"/>
                </a:buClr>
                <a:buSzPts val="1800"/>
                <a:buFont typeface="Roboto"/>
                <a:buNone/>
              </a:pPr>
              <a:r>
                <a:rPr lang="en-US" sz="2400" dirty="0">
                  <a:solidFill>
                    <a:prstClr val="white"/>
                  </a:solidFill>
                  <a:latin typeface="Georgia" panose="02040502050405020303" pitchFamily="18" charset="0"/>
                  <a:ea typeface="Roboto"/>
                  <a:cs typeface="Arial" panose="020B0604020202020204" pitchFamily="34" charset="0"/>
                  <a:sym typeface="Roboto"/>
                </a:rPr>
                <a:t>Quality Improvement</a:t>
              </a:r>
              <a:endParaRPr sz="2400" dirty="0">
                <a:solidFill>
                  <a:prstClr val="white"/>
                </a:solidFill>
                <a:latin typeface="Georgia" panose="02040502050405020303" pitchFamily="18" charset="0"/>
                <a:ea typeface="Roboto"/>
                <a:cs typeface="Arial" panose="020B0604020202020204" pitchFamily="34" charset="0"/>
                <a:sym typeface="Roboto"/>
              </a:endParaRPr>
            </a:p>
          </p:txBody>
        </p:sp>
      </p:grpSp>
      <p:sp>
        <p:nvSpPr>
          <p:cNvPr id="11" name="Title 1">
            <a:extLst>
              <a:ext uri="{FF2B5EF4-FFF2-40B4-BE49-F238E27FC236}">
                <a16:creationId xmlns:a16="http://schemas.microsoft.com/office/drawing/2014/main" id="{3605AFEA-792C-40CD-B601-899B1D8D1FCF}"/>
              </a:ext>
            </a:extLst>
          </p:cNvPr>
          <p:cNvSpPr>
            <a:spLocks noGrp="1"/>
          </p:cNvSpPr>
          <p:nvPr>
            <p:ph type="title"/>
          </p:nvPr>
        </p:nvSpPr>
        <p:spPr>
          <a:xfrm>
            <a:off x="132348" y="-7190"/>
            <a:ext cx="10515600" cy="1325563"/>
          </a:xfrm>
        </p:spPr>
        <p:txBody>
          <a:bodyPr/>
          <a:lstStyle/>
          <a:p>
            <a:r>
              <a:rPr lang="en-US" dirty="0"/>
              <a:t>National Quality Framework</a:t>
            </a:r>
          </a:p>
        </p:txBody>
      </p:sp>
    </p:spTree>
    <p:extLst>
      <p:ext uri="{BB962C8B-B14F-4D97-AF65-F5344CB8AC3E}">
        <p14:creationId xmlns:p14="http://schemas.microsoft.com/office/powerpoint/2010/main" val="242675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0AA53-D37E-4198-BEDC-CF3F78C7E93D}"/>
              </a:ext>
            </a:extLst>
          </p:cNvPr>
          <p:cNvSpPr>
            <a:spLocks noGrp="1"/>
          </p:cNvSpPr>
          <p:nvPr>
            <p:ph type="title"/>
          </p:nvPr>
        </p:nvSpPr>
        <p:spPr/>
        <p:txBody>
          <a:bodyPr>
            <a:normAutofit fontScale="90000"/>
          </a:bodyPr>
          <a:lstStyle/>
          <a:p>
            <a:r>
              <a:rPr lang="en-US" dirty="0"/>
              <a:t>Driving Quality Improvement in Palliative Care</a:t>
            </a:r>
          </a:p>
        </p:txBody>
      </p:sp>
      <p:sp>
        <p:nvSpPr>
          <p:cNvPr id="3" name="Content Placeholder 2">
            <a:extLst>
              <a:ext uri="{FF2B5EF4-FFF2-40B4-BE49-F238E27FC236}">
                <a16:creationId xmlns:a16="http://schemas.microsoft.com/office/drawing/2014/main" id="{0B8B9748-73C7-40D0-9E76-77167F188C1B}"/>
              </a:ext>
            </a:extLst>
          </p:cNvPr>
          <p:cNvSpPr>
            <a:spLocks noGrp="1"/>
          </p:cNvSpPr>
          <p:nvPr>
            <p:ph idx="1"/>
          </p:nvPr>
        </p:nvSpPr>
        <p:spPr/>
        <p:txBody>
          <a:bodyPr/>
          <a:lstStyle/>
          <a:p>
            <a:r>
              <a:rPr lang="en-US" dirty="0">
                <a:latin typeface="Helvetica" panose="020B0604020202020204" pitchFamily="34" charset="0"/>
                <a:cs typeface="Helvetica" panose="020B0604020202020204" pitchFamily="34" charset="0"/>
              </a:rPr>
              <a:t>Clinical data registries</a:t>
            </a:r>
          </a:p>
          <a:p>
            <a:r>
              <a:rPr lang="en-US" dirty="0">
                <a:latin typeface="Helvetica" panose="020B0604020202020204" pitchFamily="34" charset="0"/>
                <a:cs typeface="Helvetica" panose="020B0604020202020204" pitchFamily="34" charset="0"/>
              </a:rPr>
              <a:t>QI collaboratives</a:t>
            </a:r>
          </a:p>
          <a:p>
            <a:r>
              <a:rPr lang="en-US" dirty="0">
                <a:latin typeface="Helvetica" panose="020B0604020202020204" pitchFamily="34" charset="0"/>
                <a:cs typeface="Helvetica" panose="020B0604020202020204" pitchFamily="34" charset="0"/>
              </a:rPr>
              <a:t>Denominators that capture all people living with serious illness</a:t>
            </a:r>
          </a:p>
          <a:p>
            <a:r>
              <a:rPr lang="en-US" dirty="0">
                <a:latin typeface="Helvetica" panose="020B0604020202020204" pitchFamily="34" charset="0"/>
                <a:cs typeface="Helvetica" panose="020B0604020202020204" pitchFamily="34" charset="0"/>
              </a:rPr>
              <a:t>Electronic QMs that can be collected from EHRs</a:t>
            </a:r>
          </a:p>
          <a:p>
            <a:r>
              <a:rPr lang="en-US" dirty="0">
                <a:latin typeface="Helvetica" panose="020B0604020202020204" pitchFamily="34" charset="0"/>
                <a:cs typeface="Helvetica" panose="020B0604020202020204" pitchFamily="34" charset="0"/>
              </a:rPr>
              <a:t>Surveys of experience of care administered before death</a:t>
            </a:r>
          </a:p>
          <a:p>
            <a:r>
              <a:rPr lang="en-US" dirty="0">
                <a:latin typeface="Helvetica" panose="020B0604020202020204" pitchFamily="34" charset="0"/>
                <a:cs typeface="Helvetica" panose="020B0604020202020204" pitchFamily="34" charset="0"/>
              </a:rPr>
              <a:t>Further testing of PROs</a:t>
            </a:r>
          </a:p>
        </p:txBody>
      </p:sp>
      <p:sp>
        <p:nvSpPr>
          <p:cNvPr id="4" name="Slide Number Placeholder 3">
            <a:extLst>
              <a:ext uri="{FF2B5EF4-FFF2-40B4-BE49-F238E27FC236}">
                <a16:creationId xmlns:a16="http://schemas.microsoft.com/office/drawing/2014/main" id="{5E34D47D-252A-4810-B68B-646BA00BEEDE}"/>
              </a:ext>
            </a:extLst>
          </p:cNvPr>
          <p:cNvSpPr>
            <a:spLocks noGrp="1"/>
          </p:cNvSpPr>
          <p:nvPr>
            <p:ph type="sldNum" sz="quarter" idx="12"/>
          </p:nvPr>
        </p:nvSpPr>
        <p:spPr/>
        <p:txBody>
          <a:bodyPr/>
          <a:lstStyle/>
          <a:p>
            <a:fld id="{8EFC83EB-D2AF-BF4C-8A84-BB97B245E12F}" type="slidenum">
              <a:rPr lang="en-US" smtClean="0"/>
              <a:pPr/>
              <a:t>15</a:t>
            </a:fld>
            <a:endParaRPr lang="en-US"/>
          </a:p>
        </p:txBody>
      </p:sp>
    </p:spTree>
    <p:extLst>
      <p:ext uri="{BB962C8B-B14F-4D97-AF65-F5344CB8AC3E}">
        <p14:creationId xmlns:p14="http://schemas.microsoft.com/office/powerpoint/2010/main" val="218009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21DB-099E-4B09-959A-9944E083B30B}"/>
              </a:ext>
            </a:extLst>
          </p:cNvPr>
          <p:cNvSpPr>
            <a:spLocks noGrp="1"/>
          </p:cNvSpPr>
          <p:nvPr>
            <p:ph type="title"/>
          </p:nvPr>
        </p:nvSpPr>
        <p:spPr/>
        <p:txBody>
          <a:bodyPr/>
          <a:lstStyle/>
          <a:p>
            <a:r>
              <a:rPr lang="en-US" dirty="0"/>
              <a:t>Getting the Most from Registries</a:t>
            </a:r>
          </a:p>
        </p:txBody>
      </p:sp>
      <p:sp>
        <p:nvSpPr>
          <p:cNvPr id="3" name="Content Placeholder 2">
            <a:extLst>
              <a:ext uri="{FF2B5EF4-FFF2-40B4-BE49-F238E27FC236}">
                <a16:creationId xmlns:a16="http://schemas.microsoft.com/office/drawing/2014/main" id="{CC1310BF-88C1-495F-9A2E-EA2049169874}"/>
              </a:ext>
            </a:extLst>
          </p:cNvPr>
          <p:cNvSpPr>
            <a:spLocks noGrp="1"/>
          </p:cNvSpPr>
          <p:nvPr>
            <p:ph idx="1"/>
          </p:nvPr>
        </p:nvSpPr>
        <p:spPr/>
        <p:txBody>
          <a:bodyPr>
            <a:normAutofit fontScale="92500" lnSpcReduction="10000"/>
          </a:bodyPr>
          <a:lstStyle/>
          <a:p>
            <a:r>
              <a:rPr lang="en-US" sz="3200" dirty="0">
                <a:latin typeface="Helvetica" panose="020B0604020202020204" pitchFamily="34" charset="0"/>
                <a:cs typeface="Helvetica" panose="020B0604020202020204" pitchFamily="34" charset="0"/>
              </a:rPr>
              <a:t>Benchmarking structural data</a:t>
            </a:r>
          </a:p>
          <a:p>
            <a:pPr lvl="1">
              <a:buFont typeface="System Font Regular"/>
              <a:buChar char="-"/>
            </a:pPr>
            <a:r>
              <a:rPr lang="en-US" sz="2800" dirty="0">
                <a:latin typeface="Helvetica" panose="020B0604020202020204" pitchFamily="34" charset="0"/>
                <a:cs typeface="Helvetica" panose="020B0604020202020204" pitchFamily="34" charset="0"/>
              </a:rPr>
              <a:t>Supports requests for resources to ensure access and quality</a:t>
            </a:r>
          </a:p>
          <a:p>
            <a:pPr lvl="1">
              <a:buFont typeface="System Font Regular"/>
              <a:buChar char="-"/>
            </a:pPr>
            <a:r>
              <a:rPr lang="en-US" sz="2800" dirty="0">
                <a:latin typeface="Helvetica" panose="020B0604020202020204" pitchFamily="34" charset="0"/>
                <a:cs typeface="Helvetica" panose="020B0604020202020204" pitchFamily="34" charset="0"/>
              </a:rPr>
              <a:t>Can drive policy at state level (report cards)</a:t>
            </a:r>
          </a:p>
          <a:p>
            <a:r>
              <a:rPr lang="en-US" sz="3200" dirty="0">
                <a:latin typeface="Helvetica" panose="020B0604020202020204" pitchFamily="34" charset="0"/>
                <a:cs typeface="Helvetica" panose="020B0604020202020204" pitchFamily="34" charset="0"/>
              </a:rPr>
              <a:t>Benchmarking clinical data </a:t>
            </a:r>
          </a:p>
          <a:p>
            <a:pPr lvl="1">
              <a:buFont typeface="System Font Regular"/>
              <a:buChar char="-"/>
            </a:pPr>
            <a:r>
              <a:rPr lang="en-US" sz="3000" dirty="0">
                <a:latin typeface="Helvetica" panose="020B0604020202020204" pitchFamily="34" charset="0"/>
                <a:cs typeface="Helvetica" panose="020B0604020202020204" pitchFamily="34" charset="0"/>
              </a:rPr>
              <a:t>Can identify gaps and best practices to empower QI that works</a:t>
            </a:r>
          </a:p>
          <a:p>
            <a:pPr lvl="1">
              <a:buFont typeface="System Font Regular"/>
              <a:buChar char="-"/>
            </a:pPr>
            <a:r>
              <a:rPr lang="en-US" sz="3000" dirty="0">
                <a:latin typeface="Helvetica" panose="020B0604020202020204" pitchFamily="34" charset="0"/>
                <a:cs typeface="Helvetica" panose="020B0604020202020204" pitchFamily="34" charset="0"/>
              </a:rPr>
              <a:t>Demonstrates value to payers, referral sources and patients</a:t>
            </a:r>
          </a:p>
          <a:p>
            <a:r>
              <a:rPr lang="en-US" sz="3200" dirty="0">
                <a:latin typeface="Helvetica" panose="020B0604020202020204" pitchFamily="34" charset="0"/>
                <a:cs typeface="Helvetica" panose="020B0604020202020204" pitchFamily="34" charset="0"/>
              </a:rPr>
              <a:t>Powerful research tool for uncovering trends and correlating structures and processes with outcomes</a:t>
            </a:r>
          </a:p>
          <a:p>
            <a:endParaRPr lang="en-US" dirty="0"/>
          </a:p>
        </p:txBody>
      </p:sp>
      <p:sp>
        <p:nvSpPr>
          <p:cNvPr id="4" name="Slide Number Placeholder 3">
            <a:extLst>
              <a:ext uri="{FF2B5EF4-FFF2-40B4-BE49-F238E27FC236}">
                <a16:creationId xmlns:a16="http://schemas.microsoft.com/office/drawing/2014/main" id="{0279A8FF-0B1A-416E-AE36-44911B1E249C}"/>
              </a:ext>
            </a:extLst>
          </p:cNvPr>
          <p:cNvSpPr>
            <a:spLocks noGrp="1"/>
          </p:cNvSpPr>
          <p:nvPr>
            <p:ph type="sldNum" sz="quarter" idx="12"/>
          </p:nvPr>
        </p:nvSpPr>
        <p:spPr/>
        <p:txBody>
          <a:bodyPr/>
          <a:lstStyle/>
          <a:p>
            <a:fld id="{8EFC83EB-D2AF-BF4C-8A84-BB97B245E12F}" type="slidenum">
              <a:rPr lang="en-US" smtClean="0"/>
              <a:pPr/>
              <a:t>16</a:t>
            </a:fld>
            <a:endParaRPr lang="en-US"/>
          </a:p>
        </p:txBody>
      </p:sp>
    </p:spTree>
    <p:extLst>
      <p:ext uri="{BB962C8B-B14F-4D97-AF65-F5344CB8AC3E}">
        <p14:creationId xmlns:p14="http://schemas.microsoft.com/office/powerpoint/2010/main" val="3318317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8DF3-3943-4218-835B-8059A61D88A9}"/>
              </a:ext>
            </a:extLst>
          </p:cNvPr>
          <p:cNvSpPr>
            <a:spLocks noGrp="1"/>
          </p:cNvSpPr>
          <p:nvPr>
            <p:ph type="title"/>
          </p:nvPr>
        </p:nvSpPr>
        <p:spPr/>
        <p:txBody>
          <a:bodyPr/>
          <a:lstStyle/>
          <a:p>
            <a:r>
              <a:rPr lang="en-US" dirty="0"/>
              <a:t>Rallying the Troops for QI</a:t>
            </a:r>
          </a:p>
        </p:txBody>
      </p:sp>
      <p:sp>
        <p:nvSpPr>
          <p:cNvPr id="3" name="Content Placeholder 2">
            <a:extLst>
              <a:ext uri="{FF2B5EF4-FFF2-40B4-BE49-F238E27FC236}">
                <a16:creationId xmlns:a16="http://schemas.microsoft.com/office/drawing/2014/main" id="{10EB09AC-33B8-4AB1-A38C-B86D4F9CEB80}"/>
              </a:ext>
            </a:extLst>
          </p:cNvPr>
          <p:cNvSpPr>
            <a:spLocks noGrp="1"/>
          </p:cNvSpPr>
          <p:nvPr>
            <p:ph idx="1"/>
          </p:nvPr>
        </p:nvSpPr>
        <p:spPr/>
        <p:txBody>
          <a:bodyPr/>
          <a:lstStyle/>
          <a:p>
            <a:r>
              <a:rPr lang="en-US" dirty="0">
                <a:latin typeface="Helvetica" panose="020B0604020202020204" pitchFamily="34" charset="0"/>
                <a:cs typeface="Helvetica" panose="020B0604020202020204" pitchFamily="34" charset="0"/>
              </a:rPr>
              <a:t>Build enthusiasm for change</a:t>
            </a:r>
          </a:p>
          <a:p>
            <a:r>
              <a:rPr lang="en-US" dirty="0">
                <a:latin typeface="Helvetica" panose="020B0604020202020204" pitchFamily="34" charset="0"/>
                <a:cs typeface="Helvetica" panose="020B0604020202020204" pitchFamily="34" charset="0"/>
              </a:rPr>
              <a:t>Use a patient story for why it matters</a:t>
            </a:r>
          </a:p>
          <a:p>
            <a:r>
              <a:rPr lang="en-US" dirty="0">
                <a:latin typeface="Helvetica" panose="020B0604020202020204" pitchFamily="34" charset="0"/>
                <a:cs typeface="Helvetica" panose="020B0604020202020204" pitchFamily="34" charset="0"/>
              </a:rPr>
              <a:t>Connect the dots− how does this quality improvement program add value to care and experience of those we serve</a:t>
            </a:r>
          </a:p>
          <a:p>
            <a:r>
              <a:rPr lang="en-US" dirty="0">
                <a:latin typeface="Helvetica" panose="020B0604020202020204" pitchFamily="34" charset="0"/>
                <a:cs typeface="Helvetica" panose="020B0604020202020204" pitchFamily="34" charset="0"/>
              </a:rPr>
              <a:t>Employ cross-functional work groups</a:t>
            </a:r>
          </a:p>
          <a:p>
            <a:r>
              <a:rPr lang="en-US" dirty="0">
                <a:latin typeface="Helvetica" panose="020B0604020202020204" pitchFamily="34" charset="0"/>
                <a:cs typeface="Helvetica" panose="020B0604020202020204" pitchFamily="34" charset="0"/>
              </a:rPr>
              <a:t>Keep goals focused, simple and attainable</a:t>
            </a:r>
          </a:p>
          <a:p>
            <a:r>
              <a:rPr lang="en-US" dirty="0">
                <a:latin typeface="Helvetica" panose="020B0604020202020204" pitchFamily="34" charset="0"/>
                <a:cs typeface="Helvetica" panose="020B0604020202020204" pitchFamily="34" charset="0"/>
              </a:rPr>
              <a:t>Celebrate even the smallest early successes</a:t>
            </a:r>
          </a:p>
        </p:txBody>
      </p:sp>
      <p:sp>
        <p:nvSpPr>
          <p:cNvPr id="4" name="Slide Number Placeholder 3">
            <a:extLst>
              <a:ext uri="{FF2B5EF4-FFF2-40B4-BE49-F238E27FC236}">
                <a16:creationId xmlns:a16="http://schemas.microsoft.com/office/drawing/2014/main" id="{252641AB-8350-4EE6-A166-010C308EA8E1}"/>
              </a:ext>
            </a:extLst>
          </p:cNvPr>
          <p:cNvSpPr>
            <a:spLocks noGrp="1"/>
          </p:cNvSpPr>
          <p:nvPr>
            <p:ph type="sldNum" sz="quarter" idx="12"/>
          </p:nvPr>
        </p:nvSpPr>
        <p:spPr/>
        <p:txBody>
          <a:bodyPr/>
          <a:lstStyle/>
          <a:p>
            <a:fld id="{8EFC83EB-D2AF-BF4C-8A84-BB97B245E12F}" type="slidenum">
              <a:rPr lang="en-US" smtClean="0"/>
              <a:pPr/>
              <a:t>17</a:t>
            </a:fld>
            <a:endParaRPr lang="en-US"/>
          </a:p>
        </p:txBody>
      </p:sp>
    </p:spTree>
    <p:extLst>
      <p:ext uri="{BB962C8B-B14F-4D97-AF65-F5344CB8AC3E}">
        <p14:creationId xmlns:p14="http://schemas.microsoft.com/office/powerpoint/2010/main" val="396437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AA49-1093-4330-8498-A448CEFD4759}"/>
              </a:ext>
            </a:extLst>
          </p:cNvPr>
          <p:cNvSpPr>
            <a:spLocks noGrp="1"/>
          </p:cNvSpPr>
          <p:nvPr>
            <p:ph type="title"/>
          </p:nvPr>
        </p:nvSpPr>
        <p:spPr>
          <a:xfrm>
            <a:off x="838200" y="444212"/>
            <a:ext cx="10515600" cy="1325563"/>
          </a:xfrm>
        </p:spPr>
        <p:txBody>
          <a:bodyPr>
            <a:normAutofit fontScale="90000"/>
          </a:bodyPr>
          <a:lstStyle/>
          <a:p>
            <a:r>
              <a:rPr lang="en-US" dirty="0"/>
              <a:t>Program-level and Patient- level: Do we need both?</a:t>
            </a:r>
          </a:p>
        </p:txBody>
      </p:sp>
      <p:sp>
        <p:nvSpPr>
          <p:cNvPr id="4" name="Slide Number Placeholder 3">
            <a:extLst>
              <a:ext uri="{FF2B5EF4-FFF2-40B4-BE49-F238E27FC236}">
                <a16:creationId xmlns:a16="http://schemas.microsoft.com/office/drawing/2014/main" id="{1E8A311C-5031-4B93-8241-CA0107B6B5F9}"/>
              </a:ext>
            </a:extLst>
          </p:cNvPr>
          <p:cNvSpPr>
            <a:spLocks noGrp="1"/>
          </p:cNvSpPr>
          <p:nvPr>
            <p:ph type="sldNum" sz="quarter" idx="12"/>
          </p:nvPr>
        </p:nvSpPr>
        <p:spPr/>
        <p:txBody>
          <a:bodyPr/>
          <a:lstStyle/>
          <a:p>
            <a:fld id="{8EFC83EB-D2AF-BF4C-8A84-BB97B245E12F}" type="slidenum">
              <a:rPr lang="en-US" smtClean="0"/>
              <a:pPr/>
              <a:t>18</a:t>
            </a:fld>
            <a:endParaRPr lang="en-US"/>
          </a:p>
        </p:txBody>
      </p:sp>
      <p:graphicFrame>
        <p:nvGraphicFramePr>
          <p:cNvPr id="6" name="Content Placeholder 5">
            <a:extLst>
              <a:ext uri="{FF2B5EF4-FFF2-40B4-BE49-F238E27FC236}">
                <a16:creationId xmlns:a16="http://schemas.microsoft.com/office/drawing/2014/main" id="{70F8083F-E11F-423A-96E4-C75C5C819E06}"/>
              </a:ext>
            </a:extLst>
          </p:cNvPr>
          <p:cNvGraphicFramePr>
            <a:graphicFrameLocks noGrp="1"/>
          </p:cNvGraphicFramePr>
          <p:nvPr>
            <p:ph idx="1"/>
            <p:extLst>
              <p:ext uri="{D42A27DB-BD31-4B8C-83A1-F6EECF244321}">
                <p14:modId xmlns:p14="http://schemas.microsoft.com/office/powerpoint/2010/main" val="2673632638"/>
              </p:ext>
            </p:extLst>
          </p:nvPr>
        </p:nvGraphicFramePr>
        <p:xfrm>
          <a:off x="239487" y="1686459"/>
          <a:ext cx="11952513" cy="418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6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5B1C0EF-C09B-4295-A481-FEA39710D74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A6A8FC9-3E42-4C5E-8B8E-CCA72C8C2F0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EF0C389-5BB1-4070-A029-23F32096225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B7D976E-3250-491A-B11E-83590552CB5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8D2D6FA-4A72-42BC-9AD2-B26D4D1C8CA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3D1418C0-6FB6-4541-8759-9E85118781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D600-7773-4ACC-9D71-1909CB8B1833}"/>
              </a:ext>
            </a:extLst>
          </p:cNvPr>
          <p:cNvSpPr>
            <a:spLocks noGrp="1"/>
          </p:cNvSpPr>
          <p:nvPr>
            <p:ph type="title"/>
          </p:nvPr>
        </p:nvSpPr>
        <p:spPr/>
        <p:txBody>
          <a:bodyPr>
            <a:normAutofit fontScale="90000"/>
          </a:bodyPr>
          <a:lstStyle/>
          <a:p>
            <a:r>
              <a:rPr lang="en-US" dirty="0"/>
              <a:t>Program-level and Patient- level: Do we need both?</a:t>
            </a:r>
          </a:p>
        </p:txBody>
      </p:sp>
      <p:sp>
        <p:nvSpPr>
          <p:cNvPr id="3" name="Content Placeholder 2">
            <a:extLst>
              <a:ext uri="{FF2B5EF4-FFF2-40B4-BE49-F238E27FC236}">
                <a16:creationId xmlns:a16="http://schemas.microsoft.com/office/drawing/2014/main" id="{88FE26A2-2D3D-404B-80E6-66019D18FF3C}"/>
              </a:ext>
            </a:extLst>
          </p:cNvPr>
          <p:cNvSpPr>
            <a:spLocks noGrp="1"/>
          </p:cNvSpPr>
          <p:nvPr>
            <p:ph idx="1"/>
          </p:nvPr>
        </p:nvSpPr>
        <p:spPr/>
        <p:txBody>
          <a:bodyPr/>
          <a:lstStyle/>
          <a:p>
            <a:pPr marL="0" indent="0">
              <a:buNone/>
            </a:pPr>
            <a:r>
              <a:rPr lang="en-US" altLang="en-US" sz="3200" dirty="0">
                <a:latin typeface="Helvetica" panose="020B0604020202020204" pitchFamily="34" charset="0"/>
                <a:ea typeface="ＭＳ Ｐゴシック" panose="020B0600070205080204" pitchFamily="34" charset="-128"/>
                <a:cs typeface="Helvetica" panose="020B0604020202020204" pitchFamily="34" charset="0"/>
              </a:rPr>
              <a:t>“As a newer medical specialty, having the comparative data re: structure and process as well as clinical quality data allows us to build and sustain the best possible team and provide the best care for our patients.</a:t>
            </a:r>
            <a:r>
              <a:rPr lang="en-US" altLang="en-US" sz="3200" dirty="0">
                <a:latin typeface="Helvetica" panose="020B0604020202020204" pitchFamily="34" charset="0"/>
                <a:cs typeface="Helvetica" panose="020B0604020202020204" pitchFamily="34" charset="0"/>
              </a:rPr>
              <a:t>”</a:t>
            </a:r>
          </a:p>
          <a:p>
            <a:pPr marL="0" indent="0" algn="r">
              <a:buNone/>
            </a:pPr>
            <a:r>
              <a:rPr lang="en-US" altLang="en-US" sz="3200" dirty="0">
                <a:solidFill>
                  <a:srgbClr val="A7294E"/>
                </a:solidFill>
                <a:latin typeface="Helvetica" panose="020B0604020202020204" pitchFamily="34" charset="0"/>
                <a:ea typeface="ＭＳ Ｐゴシック" panose="020B0600070205080204" pitchFamily="34" charset="-128"/>
                <a:cs typeface="Helvetica" panose="020B0604020202020204" pitchFamily="34" charset="0"/>
              </a:rPr>
              <a:t>- National Palliative Care Registry and PCQN participant</a:t>
            </a:r>
          </a:p>
          <a:p>
            <a:endParaRPr lang="en-US" dirty="0"/>
          </a:p>
        </p:txBody>
      </p:sp>
      <p:sp>
        <p:nvSpPr>
          <p:cNvPr id="4" name="Slide Number Placeholder 3">
            <a:extLst>
              <a:ext uri="{FF2B5EF4-FFF2-40B4-BE49-F238E27FC236}">
                <a16:creationId xmlns:a16="http://schemas.microsoft.com/office/drawing/2014/main" id="{5DEF2766-CB8C-4337-8795-B8DA1C718B76}"/>
              </a:ext>
            </a:extLst>
          </p:cNvPr>
          <p:cNvSpPr>
            <a:spLocks noGrp="1"/>
          </p:cNvSpPr>
          <p:nvPr>
            <p:ph type="sldNum" sz="quarter" idx="12"/>
          </p:nvPr>
        </p:nvSpPr>
        <p:spPr/>
        <p:txBody>
          <a:bodyPr/>
          <a:lstStyle/>
          <a:p>
            <a:fld id="{8EFC83EB-D2AF-BF4C-8A84-BB97B245E12F}" type="slidenum">
              <a:rPr lang="en-US" smtClean="0"/>
              <a:pPr/>
              <a:t>19</a:t>
            </a:fld>
            <a:endParaRPr lang="en-US"/>
          </a:p>
        </p:txBody>
      </p:sp>
    </p:spTree>
    <p:extLst>
      <p:ext uri="{BB962C8B-B14F-4D97-AF65-F5344CB8AC3E}">
        <p14:creationId xmlns:p14="http://schemas.microsoft.com/office/powerpoint/2010/main" val="420620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AB47E-6ED7-4A6A-821F-0DD504247194}"/>
              </a:ext>
            </a:extLst>
          </p:cNvPr>
          <p:cNvSpPr>
            <a:spLocks noGrp="1"/>
          </p:cNvSpPr>
          <p:nvPr>
            <p:ph type="title"/>
          </p:nvPr>
        </p:nvSpPr>
        <p:spPr/>
        <p:txBody>
          <a:bodyPr/>
          <a:lstStyle/>
          <a:p>
            <a:r>
              <a:rPr lang="en-US" dirty="0"/>
              <a:t>With Gratitude</a:t>
            </a:r>
          </a:p>
        </p:txBody>
      </p:sp>
      <p:sp>
        <p:nvSpPr>
          <p:cNvPr id="3" name="Content Placeholder 2">
            <a:extLst>
              <a:ext uri="{FF2B5EF4-FFF2-40B4-BE49-F238E27FC236}">
                <a16:creationId xmlns:a16="http://schemas.microsoft.com/office/drawing/2014/main" id="{BAA630D5-10A4-4A1B-ACD0-98AC8273705F}"/>
              </a:ext>
            </a:extLst>
          </p:cNvPr>
          <p:cNvSpPr>
            <a:spLocks noGrp="1"/>
          </p:cNvSpPr>
          <p:nvPr>
            <p:ph idx="1"/>
          </p:nvPr>
        </p:nvSpPr>
        <p:spPr/>
        <p:txBody>
          <a:bodyPr/>
          <a:lstStyle/>
          <a:p>
            <a:r>
              <a:rPr lang="en-US" dirty="0"/>
              <a:t>Content from this presentation was originally created for the 2020 AAHPM and HPNA Annual Assembly </a:t>
            </a:r>
          </a:p>
          <a:p>
            <a:r>
              <a:rPr lang="en-US" dirty="0"/>
              <a:t>Thank you to AAHPM for their support in co-hosting today’s webinar</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A2C0A01-D26C-4069-AEC4-C9C565B473DD}"/>
              </a:ext>
            </a:extLst>
          </p:cNvPr>
          <p:cNvSpPr>
            <a:spLocks noGrp="1"/>
          </p:cNvSpPr>
          <p:nvPr>
            <p:ph type="sldNum" sz="quarter" idx="12"/>
          </p:nvPr>
        </p:nvSpPr>
        <p:spPr/>
        <p:txBody>
          <a:bodyPr/>
          <a:lstStyle/>
          <a:p>
            <a:fld id="{8EFC83EB-D2AF-BF4C-8A84-BB97B245E12F}" type="slidenum">
              <a:rPr lang="en-US" smtClean="0"/>
              <a:pPr/>
              <a:t>2</a:t>
            </a:fld>
            <a:endParaRPr lang="en-US"/>
          </a:p>
        </p:txBody>
      </p:sp>
      <p:pic>
        <p:nvPicPr>
          <p:cNvPr id="5" name="Picture 4">
            <a:extLst>
              <a:ext uri="{FF2B5EF4-FFF2-40B4-BE49-F238E27FC236}">
                <a16:creationId xmlns:a16="http://schemas.microsoft.com/office/drawing/2014/main" id="{CFBB3C8A-265F-4B78-8F2A-68EA62F68D82}"/>
              </a:ext>
            </a:extLst>
          </p:cNvPr>
          <p:cNvPicPr>
            <a:picLocks noChangeAspect="1"/>
          </p:cNvPicPr>
          <p:nvPr/>
        </p:nvPicPr>
        <p:blipFill>
          <a:blip r:embed="rId2"/>
          <a:stretch>
            <a:fillRect/>
          </a:stretch>
        </p:blipFill>
        <p:spPr>
          <a:xfrm>
            <a:off x="4273041" y="3429000"/>
            <a:ext cx="3645918" cy="1878597"/>
          </a:xfrm>
          <a:prstGeom prst="rect">
            <a:avLst/>
          </a:prstGeom>
        </p:spPr>
      </p:pic>
    </p:spTree>
    <p:extLst>
      <p:ext uri="{BB962C8B-B14F-4D97-AF65-F5344CB8AC3E}">
        <p14:creationId xmlns:p14="http://schemas.microsoft.com/office/powerpoint/2010/main" val="1442077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C6CA-8436-4340-95EF-AAAE5FABF985}"/>
              </a:ext>
            </a:extLst>
          </p:cNvPr>
          <p:cNvSpPr>
            <a:spLocks noGrp="1"/>
          </p:cNvSpPr>
          <p:nvPr>
            <p:ph type="title"/>
          </p:nvPr>
        </p:nvSpPr>
        <p:spPr/>
        <p:txBody>
          <a:bodyPr/>
          <a:lstStyle/>
          <a:p>
            <a:r>
              <a:rPr lang="en-US" dirty="0"/>
              <a:t>Case Study: St. Mary Medical</a:t>
            </a:r>
          </a:p>
        </p:txBody>
      </p:sp>
      <p:sp>
        <p:nvSpPr>
          <p:cNvPr id="4" name="Slide Number Placeholder 3">
            <a:extLst>
              <a:ext uri="{FF2B5EF4-FFF2-40B4-BE49-F238E27FC236}">
                <a16:creationId xmlns:a16="http://schemas.microsoft.com/office/drawing/2014/main" id="{EABE955E-26DA-45CA-99F2-9B1FAAC67F2E}"/>
              </a:ext>
            </a:extLst>
          </p:cNvPr>
          <p:cNvSpPr>
            <a:spLocks noGrp="1"/>
          </p:cNvSpPr>
          <p:nvPr>
            <p:ph type="sldNum" sz="quarter" idx="12"/>
          </p:nvPr>
        </p:nvSpPr>
        <p:spPr/>
        <p:txBody>
          <a:bodyPr/>
          <a:lstStyle/>
          <a:p>
            <a:fld id="{8EFC83EB-D2AF-BF4C-8A84-BB97B245E12F}" type="slidenum">
              <a:rPr lang="en-US" smtClean="0"/>
              <a:pPr/>
              <a:t>20</a:t>
            </a:fld>
            <a:endParaRPr lang="en-US"/>
          </a:p>
        </p:txBody>
      </p:sp>
      <p:graphicFrame>
        <p:nvGraphicFramePr>
          <p:cNvPr id="5" name="Diagram 4">
            <a:extLst>
              <a:ext uri="{FF2B5EF4-FFF2-40B4-BE49-F238E27FC236}">
                <a16:creationId xmlns:a16="http://schemas.microsoft.com/office/drawing/2014/main" id="{DBA36450-6C33-49DB-BD77-B75940416C31}"/>
              </a:ext>
            </a:extLst>
          </p:cNvPr>
          <p:cNvGraphicFramePr/>
          <p:nvPr>
            <p:extLst>
              <p:ext uri="{D42A27DB-BD31-4B8C-83A1-F6EECF244321}">
                <p14:modId xmlns:p14="http://schemas.microsoft.com/office/powerpoint/2010/main" val="4130884668"/>
              </p:ext>
            </p:extLst>
          </p:nvPr>
        </p:nvGraphicFramePr>
        <p:xfrm>
          <a:off x="1127227" y="1690688"/>
          <a:ext cx="10233527" cy="4219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557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CA4F-F25D-486D-9E9A-D1A214A92560}"/>
              </a:ext>
            </a:extLst>
          </p:cNvPr>
          <p:cNvSpPr>
            <a:spLocks noGrp="1"/>
          </p:cNvSpPr>
          <p:nvPr>
            <p:ph type="title"/>
          </p:nvPr>
        </p:nvSpPr>
        <p:spPr>
          <a:xfrm>
            <a:off x="838200" y="42255"/>
            <a:ext cx="10515600" cy="1325563"/>
          </a:xfrm>
        </p:spPr>
        <p:txBody>
          <a:bodyPr/>
          <a:lstStyle/>
          <a:p>
            <a:r>
              <a:rPr lang="en-US" dirty="0"/>
              <a:t>Case Study: St. Mary Medical</a:t>
            </a:r>
          </a:p>
        </p:txBody>
      </p:sp>
      <p:sp>
        <p:nvSpPr>
          <p:cNvPr id="4" name="Slide Number Placeholder 3">
            <a:extLst>
              <a:ext uri="{FF2B5EF4-FFF2-40B4-BE49-F238E27FC236}">
                <a16:creationId xmlns:a16="http://schemas.microsoft.com/office/drawing/2014/main" id="{C67F6BAB-0EB4-43C2-9606-295129CFCBA1}"/>
              </a:ext>
            </a:extLst>
          </p:cNvPr>
          <p:cNvSpPr>
            <a:spLocks noGrp="1"/>
          </p:cNvSpPr>
          <p:nvPr>
            <p:ph type="sldNum" sz="quarter" idx="12"/>
          </p:nvPr>
        </p:nvSpPr>
        <p:spPr/>
        <p:txBody>
          <a:bodyPr/>
          <a:lstStyle/>
          <a:p>
            <a:fld id="{8EFC83EB-D2AF-BF4C-8A84-BB97B245E12F}" type="slidenum">
              <a:rPr lang="en-US" smtClean="0"/>
              <a:pPr/>
              <a:t>21</a:t>
            </a:fld>
            <a:endParaRPr lang="en-US"/>
          </a:p>
        </p:txBody>
      </p:sp>
      <p:pic>
        <p:nvPicPr>
          <p:cNvPr id="5" name="Picture 4">
            <a:extLst>
              <a:ext uri="{FF2B5EF4-FFF2-40B4-BE49-F238E27FC236}">
                <a16:creationId xmlns:a16="http://schemas.microsoft.com/office/drawing/2014/main" id="{4E6A5DDD-0BDF-4D94-A05C-192B134FB746}"/>
              </a:ext>
            </a:extLst>
          </p:cNvPr>
          <p:cNvPicPr>
            <a:picLocks noChangeAspect="1"/>
          </p:cNvPicPr>
          <p:nvPr/>
        </p:nvPicPr>
        <p:blipFill>
          <a:blip r:embed="rId3"/>
          <a:stretch>
            <a:fillRect/>
          </a:stretch>
        </p:blipFill>
        <p:spPr>
          <a:xfrm>
            <a:off x="2751323" y="1140740"/>
            <a:ext cx="6112619" cy="4933243"/>
          </a:xfrm>
          <a:prstGeom prst="rect">
            <a:avLst/>
          </a:prstGeom>
        </p:spPr>
      </p:pic>
      <p:sp>
        <p:nvSpPr>
          <p:cNvPr id="6" name="TextBox 5">
            <a:extLst>
              <a:ext uri="{FF2B5EF4-FFF2-40B4-BE49-F238E27FC236}">
                <a16:creationId xmlns:a16="http://schemas.microsoft.com/office/drawing/2014/main" id="{9AC973C2-6CAF-47E0-9BC8-789132317BEF}"/>
              </a:ext>
            </a:extLst>
          </p:cNvPr>
          <p:cNvSpPr txBox="1"/>
          <p:nvPr/>
        </p:nvSpPr>
        <p:spPr>
          <a:xfrm>
            <a:off x="9324975" y="5616480"/>
            <a:ext cx="1314450" cy="830997"/>
          </a:xfrm>
          <a:prstGeom prst="rect">
            <a:avLst/>
          </a:prstGeom>
          <a:noFill/>
        </p:spPr>
        <p:txBody>
          <a:bodyPr wrap="square" rtlCol="0">
            <a:spAutoFit/>
          </a:bodyPr>
          <a:lstStyle/>
          <a:p>
            <a:r>
              <a:rPr lang="en-US" sz="1600" dirty="0">
                <a:solidFill>
                  <a:srgbClr val="002878"/>
                </a:solidFill>
              </a:rPr>
              <a:t>Reports with permission from CAPC</a:t>
            </a:r>
          </a:p>
        </p:txBody>
      </p:sp>
    </p:spTree>
    <p:extLst>
      <p:ext uri="{BB962C8B-B14F-4D97-AF65-F5344CB8AC3E}">
        <p14:creationId xmlns:p14="http://schemas.microsoft.com/office/powerpoint/2010/main" val="325787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30CB-9DAB-41D1-96A1-716EAED37E49}"/>
              </a:ext>
            </a:extLst>
          </p:cNvPr>
          <p:cNvSpPr>
            <a:spLocks noGrp="1"/>
          </p:cNvSpPr>
          <p:nvPr>
            <p:ph type="title"/>
          </p:nvPr>
        </p:nvSpPr>
        <p:spPr/>
        <p:txBody>
          <a:bodyPr/>
          <a:lstStyle/>
          <a:p>
            <a:r>
              <a:rPr lang="en-US" dirty="0"/>
              <a:t>Case Study: Hoag Hospital</a:t>
            </a:r>
          </a:p>
        </p:txBody>
      </p:sp>
      <p:sp>
        <p:nvSpPr>
          <p:cNvPr id="4" name="Slide Number Placeholder 3">
            <a:extLst>
              <a:ext uri="{FF2B5EF4-FFF2-40B4-BE49-F238E27FC236}">
                <a16:creationId xmlns:a16="http://schemas.microsoft.com/office/drawing/2014/main" id="{5E63BD7A-4EA5-4BE3-BB27-3B3DB9F809C0}"/>
              </a:ext>
            </a:extLst>
          </p:cNvPr>
          <p:cNvSpPr>
            <a:spLocks noGrp="1"/>
          </p:cNvSpPr>
          <p:nvPr>
            <p:ph type="sldNum" sz="quarter" idx="12"/>
          </p:nvPr>
        </p:nvSpPr>
        <p:spPr/>
        <p:txBody>
          <a:bodyPr/>
          <a:lstStyle/>
          <a:p>
            <a:fld id="{8EFC83EB-D2AF-BF4C-8A84-BB97B245E12F}" type="slidenum">
              <a:rPr lang="en-US" smtClean="0"/>
              <a:pPr/>
              <a:t>22</a:t>
            </a:fld>
            <a:endParaRPr lang="en-US"/>
          </a:p>
        </p:txBody>
      </p:sp>
      <p:pic>
        <p:nvPicPr>
          <p:cNvPr id="5" name="Content Placeholder 4">
            <a:extLst>
              <a:ext uri="{FF2B5EF4-FFF2-40B4-BE49-F238E27FC236}">
                <a16:creationId xmlns:a16="http://schemas.microsoft.com/office/drawing/2014/main" id="{26CFDE44-B551-4446-9282-5195312C1872}"/>
              </a:ext>
            </a:extLst>
          </p:cNvPr>
          <p:cNvPicPr>
            <a:picLocks noChangeAspect="1"/>
          </p:cNvPicPr>
          <p:nvPr/>
        </p:nvPicPr>
        <p:blipFill>
          <a:blip r:embed="rId3"/>
          <a:stretch>
            <a:fillRect/>
          </a:stretch>
        </p:blipFill>
        <p:spPr>
          <a:xfrm>
            <a:off x="918738" y="1338295"/>
            <a:ext cx="9767307" cy="4287590"/>
          </a:xfrm>
          <a:prstGeom prst="rect">
            <a:avLst/>
          </a:prstGeom>
        </p:spPr>
      </p:pic>
      <p:sp>
        <p:nvSpPr>
          <p:cNvPr id="6" name="TextBox 5">
            <a:extLst>
              <a:ext uri="{FF2B5EF4-FFF2-40B4-BE49-F238E27FC236}">
                <a16:creationId xmlns:a16="http://schemas.microsoft.com/office/drawing/2014/main" id="{4112E501-86D4-444E-9E95-B7C8E6D12B01}"/>
              </a:ext>
            </a:extLst>
          </p:cNvPr>
          <p:cNvSpPr txBox="1"/>
          <p:nvPr/>
        </p:nvSpPr>
        <p:spPr>
          <a:xfrm>
            <a:off x="10696575" y="4379389"/>
            <a:ext cx="1314450" cy="830997"/>
          </a:xfrm>
          <a:prstGeom prst="rect">
            <a:avLst/>
          </a:prstGeom>
          <a:noFill/>
        </p:spPr>
        <p:txBody>
          <a:bodyPr wrap="square" rtlCol="0">
            <a:spAutoFit/>
          </a:bodyPr>
          <a:lstStyle/>
          <a:p>
            <a:r>
              <a:rPr lang="en-US" sz="1600" dirty="0">
                <a:solidFill>
                  <a:srgbClr val="002878"/>
                </a:solidFill>
              </a:rPr>
              <a:t>Reports with permission from PCQN</a:t>
            </a:r>
          </a:p>
        </p:txBody>
      </p:sp>
    </p:spTree>
    <p:extLst>
      <p:ext uri="{BB962C8B-B14F-4D97-AF65-F5344CB8AC3E}">
        <p14:creationId xmlns:p14="http://schemas.microsoft.com/office/powerpoint/2010/main" val="230560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267A-7057-4534-86AA-C36F7767B796}"/>
              </a:ext>
            </a:extLst>
          </p:cNvPr>
          <p:cNvSpPr>
            <a:spLocks noGrp="1"/>
          </p:cNvSpPr>
          <p:nvPr>
            <p:ph type="title"/>
          </p:nvPr>
        </p:nvSpPr>
        <p:spPr/>
        <p:txBody>
          <a:bodyPr/>
          <a:lstStyle/>
          <a:p>
            <a:r>
              <a:rPr lang="en-US" dirty="0"/>
              <a:t>Case Study: Hoag Hospital</a:t>
            </a:r>
          </a:p>
        </p:txBody>
      </p:sp>
      <p:sp>
        <p:nvSpPr>
          <p:cNvPr id="4" name="Slide Number Placeholder 3">
            <a:extLst>
              <a:ext uri="{FF2B5EF4-FFF2-40B4-BE49-F238E27FC236}">
                <a16:creationId xmlns:a16="http://schemas.microsoft.com/office/drawing/2014/main" id="{47351318-678B-49E9-B417-11F2D81B308A}"/>
              </a:ext>
            </a:extLst>
          </p:cNvPr>
          <p:cNvSpPr>
            <a:spLocks noGrp="1"/>
          </p:cNvSpPr>
          <p:nvPr>
            <p:ph type="sldNum" sz="quarter" idx="12"/>
          </p:nvPr>
        </p:nvSpPr>
        <p:spPr/>
        <p:txBody>
          <a:bodyPr/>
          <a:lstStyle/>
          <a:p>
            <a:fld id="{8EFC83EB-D2AF-BF4C-8A84-BB97B245E12F}" type="slidenum">
              <a:rPr lang="en-US" smtClean="0"/>
              <a:pPr/>
              <a:t>23</a:t>
            </a:fld>
            <a:endParaRPr lang="en-US"/>
          </a:p>
        </p:txBody>
      </p:sp>
      <p:pic>
        <p:nvPicPr>
          <p:cNvPr id="5" name="Content Placeholder 4">
            <a:extLst>
              <a:ext uri="{FF2B5EF4-FFF2-40B4-BE49-F238E27FC236}">
                <a16:creationId xmlns:a16="http://schemas.microsoft.com/office/drawing/2014/main" id="{43D28A15-D0CB-4FB2-8C77-B97BD92653AB}"/>
              </a:ext>
            </a:extLst>
          </p:cNvPr>
          <p:cNvPicPr>
            <a:picLocks noChangeAspect="1"/>
          </p:cNvPicPr>
          <p:nvPr/>
        </p:nvPicPr>
        <p:blipFill>
          <a:blip r:embed="rId3"/>
          <a:stretch>
            <a:fillRect/>
          </a:stretch>
        </p:blipFill>
        <p:spPr>
          <a:xfrm>
            <a:off x="466841" y="1473219"/>
            <a:ext cx="10410709" cy="4363891"/>
          </a:xfrm>
          <a:prstGeom prst="rect">
            <a:avLst/>
          </a:prstGeom>
        </p:spPr>
      </p:pic>
      <p:sp>
        <p:nvSpPr>
          <p:cNvPr id="6" name="TextBox 5">
            <a:extLst>
              <a:ext uri="{FF2B5EF4-FFF2-40B4-BE49-F238E27FC236}">
                <a16:creationId xmlns:a16="http://schemas.microsoft.com/office/drawing/2014/main" id="{9CF22AF6-02D9-4E63-9A22-8C27E058F2F1}"/>
              </a:ext>
            </a:extLst>
          </p:cNvPr>
          <p:cNvSpPr txBox="1"/>
          <p:nvPr/>
        </p:nvSpPr>
        <p:spPr>
          <a:xfrm>
            <a:off x="10548777" y="5421612"/>
            <a:ext cx="1314450" cy="830997"/>
          </a:xfrm>
          <a:prstGeom prst="rect">
            <a:avLst/>
          </a:prstGeom>
          <a:noFill/>
        </p:spPr>
        <p:txBody>
          <a:bodyPr wrap="square" rtlCol="0">
            <a:spAutoFit/>
          </a:bodyPr>
          <a:lstStyle/>
          <a:p>
            <a:r>
              <a:rPr lang="en-US" sz="1600" dirty="0">
                <a:solidFill>
                  <a:srgbClr val="002878"/>
                </a:solidFill>
              </a:rPr>
              <a:t>Reports with permission from PCQN</a:t>
            </a:r>
          </a:p>
        </p:txBody>
      </p:sp>
    </p:spTree>
    <p:extLst>
      <p:ext uri="{BB962C8B-B14F-4D97-AF65-F5344CB8AC3E}">
        <p14:creationId xmlns:p14="http://schemas.microsoft.com/office/powerpoint/2010/main" val="980852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60BB-241C-4160-B727-9C0841D11A84}"/>
              </a:ext>
            </a:extLst>
          </p:cNvPr>
          <p:cNvSpPr>
            <a:spLocks noGrp="1"/>
          </p:cNvSpPr>
          <p:nvPr>
            <p:ph type="title"/>
          </p:nvPr>
        </p:nvSpPr>
        <p:spPr/>
        <p:txBody>
          <a:bodyPr/>
          <a:lstStyle/>
          <a:p>
            <a:r>
              <a:rPr lang="en-US" dirty="0"/>
              <a:t>Case Study: Hoag Hospital</a:t>
            </a:r>
          </a:p>
        </p:txBody>
      </p:sp>
      <p:sp>
        <p:nvSpPr>
          <p:cNvPr id="4" name="Slide Number Placeholder 3">
            <a:extLst>
              <a:ext uri="{FF2B5EF4-FFF2-40B4-BE49-F238E27FC236}">
                <a16:creationId xmlns:a16="http://schemas.microsoft.com/office/drawing/2014/main" id="{E7C57ECE-984D-4339-8C26-023E0B28F56B}"/>
              </a:ext>
            </a:extLst>
          </p:cNvPr>
          <p:cNvSpPr>
            <a:spLocks noGrp="1"/>
          </p:cNvSpPr>
          <p:nvPr>
            <p:ph type="sldNum" sz="quarter" idx="12"/>
          </p:nvPr>
        </p:nvSpPr>
        <p:spPr/>
        <p:txBody>
          <a:bodyPr/>
          <a:lstStyle/>
          <a:p>
            <a:fld id="{8EFC83EB-D2AF-BF4C-8A84-BB97B245E12F}" type="slidenum">
              <a:rPr lang="en-US" smtClean="0"/>
              <a:pPr/>
              <a:t>24</a:t>
            </a:fld>
            <a:endParaRPr lang="en-US"/>
          </a:p>
        </p:txBody>
      </p:sp>
      <p:sp>
        <p:nvSpPr>
          <p:cNvPr id="8" name="TextBox 7">
            <a:extLst>
              <a:ext uri="{FF2B5EF4-FFF2-40B4-BE49-F238E27FC236}">
                <a16:creationId xmlns:a16="http://schemas.microsoft.com/office/drawing/2014/main" id="{30AB289D-08E5-4F16-A311-4E4AF74AD81F}"/>
              </a:ext>
            </a:extLst>
          </p:cNvPr>
          <p:cNvSpPr txBox="1"/>
          <p:nvPr/>
        </p:nvSpPr>
        <p:spPr>
          <a:xfrm>
            <a:off x="10597744" y="4908991"/>
            <a:ext cx="1314450" cy="830997"/>
          </a:xfrm>
          <a:prstGeom prst="rect">
            <a:avLst/>
          </a:prstGeom>
          <a:noFill/>
        </p:spPr>
        <p:txBody>
          <a:bodyPr wrap="square" rtlCol="0">
            <a:spAutoFit/>
          </a:bodyPr>
          <a:lstStyle/>
          <a:p>
            <a:r>
              <a:rPr lang="en-US" sz="1600" dirty="0">
                <a:solidFill>
                  <a:srgbClr val="002878"/>
                </a:solidFill>
              </a:rPr>
              <a:t>Reports with permission from PCQN</a:t>
            </a:r>
          </a:p>
        </p:txBody>
      </p:sp>
      <p:sp>
        <p:nvSpPr>
          <p:cNvPr id="11" name="TextBox 10">
            <a:extLst>
              <a:ext uri="{FF2B5EF4-FFF2-40B4-BE49-F238E27FC236}">
                <a16:creationId xmlns:a16="http://schemas.microsoft.com/office/drawing/2014/main" id="{7EC544BA-1C5E-445A-8F11-A7349B376D64}"/>
              </a:ext>
            </a:extLst>
          </p:cNvPr>
          <p:cNvSpPr txBox="1"/>
          <p:nvPr/>
        </p:nvSpPr>
        <p:spPr>
          <a:xfrm>
            <a:off x="10877550" y="4794888"/>
            <a:ext cx="1314450" cy="830997"/>
          </a:xfrm>
          <a:prstGeom prst="rect">
            <a:avLst/>
          </a:prstGeom>
          <a:noFill/>
        </p:spPr>
        <p:txBody>
          <a:bodyPr wrap="square" rtlCol="0">
            <a:spAutoFit/>
          </a:bodyPr>
          <a:lstStyle/>
          <a:p>
            <a:r>
              <a:rPr lang="en-US" sz="1600" dirty="0">
                <a:solidFill>
                  <a:schemeClr val="bg1"/>
                </a:solidFill>
              </a:rPr>
              <a:t>Reports with permission from PCQN</a:t>
            </a:r>
          </a:p>
        </p:txBody>
      </p:sp>
      <p:pic>
        <p:nvPicPr>
          <p:cNvPr id="13" name="Content Placeholder 4">
            <a:extLst>
              <a:ext uri="{FF2B5EF4-FFF2-40B4-BE49-F238E27FC236}">
                <a16:creationId xmlns:a16="http://schemas.microsoft.com/office/drawing/2014/main" id="{FDC0677B-2404-44AB-BF4C-FF03F4BD28E4}"/>
              </a:ext>
            </a:extLst>
          </p:cNvPr>
          <p:cNvPicPr>
            <a:picLocks noGrp="1" noChangeAspect="1"/>
          </p:cNvPicPr>
          <p:nvPr>
            <p:ph idx="1"/>
          </p:nvPr>
        </p:nvPicPr>
        <p:blipFill>
          <a:blip r:embed="rId3"/>
          <a:stretch>
            <a:fillRect/>
          </a:stretch>
        </p:blipFill>
        <p:spPr>
          <a:xfrm>
            <a:off x="488370" y="1435208"/>
            <a:ext cx="10109374" cy="4440636"/>
          </a:xfrm>
          <a:prstGeom prst="rect">
            <a:avLst/>
          </a:prstGeom>
        </p:spPr>
      </p:pic>
      <p:pic>
        <p:nvPicPr>
          <p:cNvPr id="14" name="Picture 13">
            <a:extLst>
              <a:ext uri="{FF2B5EF4-FFF2-40B4-BE49-F238E27FC236}">
                <a16:creationId xmlns:a16="http://schemas.microsoft.com/office/drawing/2014/main" id="{C866E6BE-CE63-4DDB-AC18-7DC742D4DE5B}"/>
              </a:ext>
            </a:extLst>
          </p:cNvPr>
          <p:cNvPicPr>
            <a:picLocks noChangeAspect="1"/>
          </p:cNvPicPr>
          <p:nvPr/>
        </p:nvPicPr>
        <p:blipFill>
          <a:blip r:embed="rId4"/>
          <a:stretch>
            <a:fillRect/>
          </a:stretch>
        </p:blipFill>
        <p:spPr>
          <a:xfrm>
            <a:off x="4214014" y="2623102"/>
            <a:ext cx="1329043" cy="695004"/>
          </a:xfrm>
          <a:prstGeom prst="rect">
            <a:avLst/>
          </a:prstGeom>
          <a:ln>
            <a:noFill/>
          </a:ln>
        </p:spPr>
      </p:pic>
      <p:pic>
        <p:nvPicPr>
          <p:cNvPr id="15" name="Picture 14">
            <a:extLst>
              <a:ext uri="{FF2B5EF4-FFF2-40B4-BE49-F238E27FC236}">
                <a16:creationId xmlns:a16="http://schemas.microsoft.com/office/drawing/2014/main" id="{9B862931-AAFB-4D1D-98AE-7465A0E3D9D8}"/>
              </a:ext>
            </a:extLst>
          </p:cNvPr>
          <p:cNvPicPr>
            <a:picLocks noChangeAspect="1"/>
          </p:cNvPicPr>
          <p:nvPr/>
        </p:nvPicPr>
        <p:blipFill>
          <a:blip r:embed="rId5"/>
          <a:stretch>
            <a:fillRect/>
          </a:stretch>
        </p:blipFill>
        <p:spPr>
          <a:xfrm>
            <a:off x="4755840" y="3308024"/>
            <a:ext cx="243861" cy="1566808"/>
          </a:xfrm>
          <a:prstGeom prst="rect">
            <a:avLst/>
          </a:prstGeom>
        </p:spPr>
      </p:pic>
    </p:spTree>
    <p:extLst>
      <p:ext uri="{BB962C8B-B14F-4D97-AF65-F5344CB8AC3E}">
        <p14:creationId xmlns:p14="http://schemas.microsoft.com/office/powerpoint/2010/main" val="4272032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E4A5-4BCD-445B-994B-45A239341159}"/>
              </a:ext>
            </a:extLst>
          </p:cNvPr>
          <p:cNvSpPr>
            <a:spLocks noGrp="1"/>
          </p:cNvSpPr>
          <p:nvPr>
            <p:ph type="title"/>
          </p:nvPr>
        </p:nvSpPr>
        <p:spPr/>
        <p:txBody>
          <a:bodyPr/>
          <a:lstStyle/>
          <a:p>
            <a:r>
              <a:rPr lang="en-US" dirty="0"/>
              <a:t>PCQC Mission</a:t>
            </a:r>
          </a:p>
        </p:txBody>
      </p:sp>
      <p:sp>
        <p:nvSpPr>
          <p:cNvPr id="3" name="Content Placeholder 2">
            <a:extLst>
              <a:ext uri="{FF2B5EF4-FFF2-40B4-BE49-F238E27FC236}">
                <a16:creationId xmlns:a16="http://schemas.microsoft.com/office/drawing/2014/main" id="{4094DF52-000C-49B7-9F41-ABAA0F420D0D}"/>
              </a:ext>
            </a:extLst>
          </p:cNvPr>
          <p:cNvSpPr>
            <a:spLocks noGrp="1"/>
          </p:cNvSpPr>
          <p:nvPr>
            <p:ph idx="1"/>
          </p:nvPr>
        </p:nvSpPr>
        <p:spPr>
          <a:xfrm>
            <a:off x="3495040" y="1825624"/>
            <a:ext cx="7858760" cy="2472055"/>
          </a:xfrm>
        </p:spPr>
        <p:txBody>
          <a:bodyPr>
            <a:normAutofit fontScale="92500" lnSpcReduction="10000"/>
          </a:bodyPr>
          <a:lstStyle/>
          <a:p>
            <a:r>
              <a:rPr lang="en-US" sz="3500" dirty="0">
                <a:latin typeface="Helvetica" panose="020B0604020202020204" pitchFamily="34" charset="0"/>
                <a:cs typeface="Helvetica" panose="020B0604020202020204" pitchFamily="34" charset="0"/>
              </a:rPr>
              <a:t>Transform healthcare by measuring, defining, and promoting quality palliative care </a:t>
            </a:r>
          </a:p>
          <a:p>
            <a:r>
              <a:rPr lang="en-US" sz="3500" dirty="0">
                <a:latin typeface="Helvetica" panose="020B0604020202020204" pitchFamily="34" charset="0"/>
                <a:cs typeface="Helvetica" panose="020B0604020202020204" pitchFamily="34" charset="0"/>
              </a:rPr>
              <a:t>Improve the quality of care for seriously ill patients and their families</a:t>
            </a:r>
          </a:p>
          <a:p>
            <a:endParaRPr lang="en-US" dirty="0"/>
          </a:p>
        </p:txBody>
      </p:sp>
      <p:sp>
        <p:nvSpPr>
          <p:cNvPr id="4" name="Slide Number Placeholder 3">
            <a:extLst>
              <a:ext uri="{FF2B5EF4-FFF2-40B4-BE49-F238E27FC236}">
                <a16:creationId xmlns:a16="http://schemas.microsoft.com/office/drawing/2014/main" id="{E1AB4484-2B0C-4DDF-B3B0-88BAF09E4FB5}"/>
              </a:ext>
            </a:extLst>
          </p:cNvPr>
          <p:cNvSpPr>
            <a:spLocks noGrp="1"/>
          </p:cNvSpPr>
          <p:nvPr>
            <p:ph type="sldNum" sz="quarter" idx="12"/>
          </p:nvPr>
        </p:nvSpPr>
        <p:spPr/>
        <p:txBody>
          <a:bodyPr/>
          <a:lstStyle/>
          <a:p>
            <a:fld id="{8EFC83EB-D2AF-BF4C-8A84-BB97B245E12F}" type="slidenum">
              <a:rPr lang="en-US" smtClean="0"/>
              <a:pPr/>
              <a:t>25</a:t>
            </a:fld>
            <a:endParaRPr lang="en-US"/>
          </a:p>
        </p:txBody>
      </p:sp>
      <p:sp>
        <p:nvSpPr>
          <p:cNvPr id="5" name="TextBox 4">
            <a:extLst>
              <a:ext uri="{FF2B5EF4-FFF2-40B4-BE49-F238E27FC236}">
                <a16:creationId xmlns:a16="http://schemas.microsoft.com/office/drawing/2014/main" id="{842F66FA-25BA-467E-B929-211A0426CF9C}"/>
              </a:ext>
            </a:extLst>
          </p:cNvPr>
          <p:cNvSpPr txBox="1"/>
          <p:nvPr/>
        </p:nvSpPr>
        <p:spPr>
          <a:xfrm>
            <a:off x="5371100" y="4964796"/>
            <a:ext cx="3603872" cy="978729"/>
          </a:xfrm>
          <a:prstGeom prst="rect">
            <a:avLst/>
          </a:prstGeom>
          <a:noFill/>
        </p:spPr>
        <p:txBody>
          <a:bodyPr wrap="none" rtlCol="0">
            <a:spAutoFit/>
          </a:bodyPr>
          <a:lstStyle/>
          <a:p>
            <a:pPr lvl="0">
              <a:lnSpc>
                <a:spcPct val="90000"/>
              </a:lnSpc>
              <a:spcBef>
                <a:spcPts val="1000"/>
              </a:spcBef>
            </a:pPr>
            <a:r>
              <a:rPr lang="en-US" sz="4400" b="1" dirty="0">
                <a:solidFill>
                  <a:srgbClr val="A7294E"/>
                </a:solidFill>
                <a:latin typeface="Helvetica" panose="020B0604020202020204" pitchFamily="34" charset="0"/>
                <a:cs typeface="Helvetica" panose="020B0604020202020204" pitchFamily="34" charset="0"/>
              </a:rPr>
              <a:t>By us, for us</a:t>
            </a:r>
          </a:p>
          <a:p>
            <a:endParaRPr lang="en-US" b="1" dirty="0">
              <a:latin typeface="Helvetica" panose="020B0604020202020204" pitchFamily="34" charset="0"/>
              <a:cs typeface="Helvetica" panose="020B0604020202020204" pitchFamily="34" charset="0"/>
            </a:endParaRPr>
          </a:p>
        </p:txBody>
      </p:sp>
      <p:pic>
        <p:nvPicPr>
          <p:cNvPr id="6" name="Picture 5" descr="A picture containing person, woman, cutting, holding&#10;&#10;Description automatically generated">
            <a:extLst>
              <a:ext uri="{FF2B5EF4-FFF2-40B4-BE49-F238E27FC236}">
                <a16:creationId xmlns:a16="http://schemas.microsoft.com/office/drawing/2014/main" id="{C978D6D7-8121-4AB2-8FD7-C4FB046D6868}"/>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685" r="26436" b="1"/>
          <a:stretch/>
        </p:blipFill>
        <p:spPr>
          <a:xfrm>
            <a:off x="0" y="1690688"/>
            <a:ext cx="2984196" cy="3142210"/>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9776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A184F6-E52F-4981-B387-02C3A1EE484C}"/>
              </a:ext>
            </a:extLst>
          </p:cNvPr>
          <p:cNvSpPr>
            <a:spLocks noGrp="1"/>
          </p:cNvSpPr>
          <p:nvPr>
            <p:ph type="sldNum" sz="quarter" idx="12"/>
          </p:nvPr>
        </p:nvSpPr>
        <p:spPr/>
        <p:txBody>
          <a:bodyPr/>
          <a:lstStyle/>
          <a:p>
            <a:fld id="{8EFC83EB-D2AF-BF4C-8A84-BB97B245E12F}" type="slidenum">
              <a:rPr lang="en-US" smtClean="0"/>
              <a:pPr/>
              <a:t>26</a:t>
            </a:fld>
            <a:endParaRPr lang="en-US"/>
          </a:p>
        </p:txBody>
      </p:sp>
      <p:pic>
        <p:nvPicPr>
          <p:cNvPr id="6" name="Content Placeholder 3">
            <a:extLst>
              <a:ext uri="{FF2B5EF4-FFF2-40B4-BE49-F238E27FC236}">
                <a16:creationId xmlns:a16="http://schemas.microsoft.com/office/drawing/2014/main" id="{AEC83D0C-1340-489D-95A1-F78B16907B7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5333" b="9783"/>
          <a:stretch/>
        </p:blipFill>
        <p:spPr>
          <a:xfrm>
            <a:off x="0" y="-39190"/>
            <a:ext cx="12350338" cy="6936379"/>
          </a:xfrm>
        </p:spPr>
      </p:pic>
    </p:spTree>
    <p:extLst>
      <p:ext uri="{BB962C8B-B14F-4D97-AF65-F5344CB8AC3E}">
        <p14:creationId xmlns:p14="http://schemas.microsoft.com/office/powerpoint/2010/main" val="315230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281AA3-C55E-2347-85F9-3FD83B5D7557}"/>
              </a:ext>
            </a:extLst>
          </p:cNvPr>
          <p:cNvSpPr>
            <a:spLocks noGrp="1"/>
          </p:cNvSpPr>
          <p:nvPr>
            <p:ph type="title"/>
          </p:nvPr>
        </p:nvSpPr>
        <p:spPr>
          <a:xfrm>
            <a:off x="839788" y="858520"/>
            <a:ext cx="4118292" cy="802640"/>
          </a:xfrm>
        </p:spPr>
        <p:txBody>
          <a:bodyPr>
            <a:normAutofit/>
          </a:bodyPr>
          <a:lstStyle/>
          <a:p>
            <a:r>
              <a:rPr lang="en-US" sz="4400" dirty="0"/>
              <a:t>PCQC Board</a:t>
            </a:r>
          </a:p>
        </p:txBody>
      </p:sp>
      <p:sp>
        <p:nvSpPr>
          <p:cNvPr id="5" name="Slide Number Placeholder 4">
            <a:extLst>
              <a:ext uri="{FF2B5EF4-FFF2-40B4-BE49-F238E27FC236}">
                <a16:creationId xmlns:a16="http://schemas.microsoft.com/office/drawing/2014/main" id="{F72B6492-9945-C24A-BC8B-86A059446B3E}"/>
              </a:ext>
            </a:extLst>
          </p:cNvPr>
          <p:cNvSpPr>
            <a:spLocks noGrp="1"/>
          </p:cNvSpPr>
          <p:nvPr>
            <p:ph type="sldNum" sz="quarter" idx="12"/>
          </p:nvPr>
        </p:nvSpPr>
        <p:spPr/>
        <p:txBody>
          <a:bodyPr/>
          <a:lstStyle/>
          <a:p>
            <a:fld id="{8EFC83EB-D2AF-BF4C-8A84-BB97B245E12F}" type="slidenum">
              <a:rPr lang="en-US" smtClean="0"/>
              <a:pPr/>
              <a:t>27</a:t>
            </a:fld>
            <a:endParaRPr lang="en-US"/>
          </a:p>
        </p:txBody>
      </p:sp>
      <p:sp>
        <p:nvSpPr>
          <p:cNvPr id="8" name="Text Placeholder 7">
            <a:extLst>
              <a:ext uri="{FF2B5EF4-FFF2-40B4-BE49-F238E27FC236}">
                <a16:creationId xmlns:a16="http://schemas.microsoft.com/office/drawing/2014/main" id="{F8FFC989-E8EA-5349-91AC-07D6BB142B40}"/>
              </a:ext>
            </a:extLst>
          </p:cNvPr>
          <p:cNvSpPr>
            <a:spLocks noGrp="1"/>
          </p:cNvSpPr>
          <p:nvPr>
            <p:ph type="body" sz="quarter" idx="13"/>
          </p:nvPr>
        </p:nvSpPr>
        <p:spPr/>
        <p:txBody>
          <a:bodyPr/>
          <a:lstStyle/>
          <a:p>
            <a:pPr>
              <a:spcAft>
                <a:spcPts val="600"/>
              </a:spcAft>
            </a:pPr>
            <a:r>
              <a:rPr lang="en-US" dirty="0"/>
              <a:t>Melissa D. Aldridge, PhD, MBA, MPH</a:t>
            </a:r>
          </a:p>
          <a:p>
            <a:pPr>
              <a:spcAft>
                <a:spcPts val="600"/>
              </a:spcAft>
            </a:pPr>
            <a:r>
              <a:rPr lang="en-US" dirty="0"/>
              <a:t>Mount Sinai</a:t>
            </a:r>
          </a:p>
        </p:txBody>
      </p:sp>
      <p:pic>
        <p:nvPicPr>
          <p:cNvPr id="25" name="Picture Placeholder 24">
            <a:extLst>
              <a:ext uri="{FF2B5EF4-FFF2-40B4-BE49-F238E27FC236}">
                <a16:creationId xmlns:a16="http://schemas.microsoft.com/office/drawing/2014/main" id="{B91586D2-A801-3E4E-9113-A5D62C1915AE}"/>
              </a:ext>
            </a:extLst>
          </p:cNvPr>
          <p:cNvPicPr>
            <a:picLocks noGrp="1" noChangeAspect="1"/>
          </p:cNvPicPr>
          <p:nvPr>
            <p:ph type="pic" sz="quarter" idx="17"/>
          </p:nvPr>
        </p:nvPicPr>
        <p:blipFill>
          <a:blip r:embed="rId3"/>
          <a:srcRect/>
          <a:stretch/>
        </p:blipFill>
        <p:spPr>
          <a:xfrm>
            <a:off x="5187627" y="517525"/>
            <a:ext cx="1300163" cy="1300163"/>
          </a:xfrm>
        </p:spPr>
      </p:pic>
      <p:sp>
        <p:nvSpPr>
          <p:cNvPr id="9" name="Text Placeholder 8">
            <a:extLst>
              <a:ext uri="{FF2B5EF4-FFF2-40B4-BE49-F238E27FC236}">
                <a16:creationId xmlns:a16="http://schemas.microsoft.com/office/drawing/2014/main" id="{C65BAF3C-4587-4343-AB05-2F0CC8E64E8F}"/>
              </a:ext>
            </a:extLst>
          </p:cNvPr>
          <p:cNvSpPr>
            <a:spLocks noGrp="1"/>
          </p:cNvSpPr>
          <p:nvPr>
            <p:ph type="body" sz="quarter" idx="16"/>
          </p:nvPr>
        </p:nvSpPr>
        <p:spPr/>
        <p:txBody>
          <a:bodyPr/>
          <a:lstStyle/>
          <a:p>
            <a:pPr>
              <a:spcAft>
                <a:spcPts val="600"/>
              </a:spcAft>
            </a:pPr>
            <a:r>
              <a:rPr lang="en-US" dirty="0"/>
              <a:t>Arif H. Kamal, MD, MBA, MHS</a:t>
            </a:r>
          </a:p>
          <a:p>
            <a:pPr>
              <a:spcAft>
                <a:spcPts val="600"/>
              </a:spcAft>
            </a:pPr>
            <a:r>
              <a:rPr lang="en-US" dirty="0"/>
              <a:t>Duke University</a:t>
            </a:r>
          </a:p>
          <a:p>
            <a:endParaRPr lang="en-US" dirty="0"/>
          </a:p>
        </p:txBody>
      </p:sp>
      <p:pic>
        <p:nvPicPr>
          <p:cNvPr id="27" name="Picture Placeholder 26">
            <a:extLst>
              <a:ext uri="{FF2B5EF4-FFF2-40B4-BE49-F238E27FC236}">
                <a16:creationId xmlns:a16="http://schemas.microsoft.com/office/drawing/2014/main" id="{1430B580-9BF9-DA46-9367-09B37C2FC9D6}"/>
              </a:ext>
            </a:extLst>
          </p:cNvPr>
          <p:cNvPicPr>
            <a:picLocks noGrp="1" noChangeAspect="1"/>
          </p:cNvPicPr>
          <p:nvPr>
            <p:ph type="pic" sz="quarter" idx="18"/>
          </p:nvPr>
        </p:nvPicPr>
        <p:blipFill>
          <a:blip r:embed="rId4"/>
          <a:srcRect/>
          <a:stretch/>
        </p:blipFill>
        <p:spPr>
          <a:xfrm>
            <a:off x="5187627" y="2001832"/>
            <a:ext cx="1300163" cy="1168032"/>
          </a:xfrm>
        </p:spPr>
      </p:pic>
      <p:pic>
        <p:nvPicPr>
          <p:cNvPr id="29" name="Picture Placeholder 28">
            <a:extLst>
              <a:ext uri="{FF2B5EF4-FFF2-40B4-BE49-F238E27FC236}">
                <a16:creationId xmlns:a16="http://schemas.microsoft.com/office/drawing/2014/main" id="{26778AAA-FBCF-FF4E-88BE-01541C497E98}"/>
              </a:ext>
            </a:extLst>
          </p:cNvPr>
          <p:cNvPicPr>
            <a:picLocks noGrp="1" noChangeAspect="1"/>
          </p:cNvPicPr>
          <p:nvPr>
            <p:ph type="pic" sz="quarter" idx="19"/>
          </p:nvPr>
        </p:nvPicPr>
        <p:blipFill>
          <a:blip r:embed="rId5"/>
          <a:srcRect/>
          <a:stretch/>
        </p:blipFill>
        <p:spPr>
          <a:xfrm>
            <a:off x="5187627" y="3307922"/>
            <a:ext cx="1300163" cy="1584962"/>
          </a:xfrm>
        </p:spPr>
      </p:pic>
      <p:pic>
        <p:nvPicPr>
          <p:cNvPr id="31" name="Picture Placeholder 30">
            <a:extLst>
              <a:ext uri="{FF2B5EF4-FFF2-40B4-BE49-F238E27FC236}">
                <a16:creationId xmlns:a16="http://schemas.microsoft.com/office/drawing/2014/main" id="{40EA79AF-C61E-B846-9383-9E9ED57699C0}"/>
              </a:ext>
            </a:extLst>
          </p:cNvPr>
          <p:cNvPicPr>
            <a:picLocks noGrp="1" noChangeAspect="1"/>
          </p:cNvPicPr>
          <p:nvPr>
            <p:ph type="pic" sz="quarter" idx="20"/>
          </p:nvPr>
        </p:nvPicPr>
        <p:blipFill>
          <a:blip r:embed="rId6"/>
          <a:srcRect/>
          <a:stretch/>
        </p:blipFill>
        <p:spPr>
          <a:xfrm>
            <a:off x="5187627" y="4985851"/>
            <a:ext cx="1300163" cy="1300163"/>
          </a:xfrm>
        </p:spPr>
      </p:pic>
      <p:sp>
        <p:nvSpPr>
          <p:cNvPr id="14" name="Text Placeholder 13">
            <a:extLst>
              <a:ext uri="{FF2B5EF4-FFF2-40B4-BE49-F238E27FC236}">
                <a16:creationId xmlns:a16="http://schemas.microsoft.com/office/drawing/2014/main" id="{A3CA108F-5E5D-4F48-81D3-9A703AD7B652}"/>
              </a:ext>
            </a:extLst>
          </p:cNvPr>
          <p:cNvSpPr>
            <a:spLocks noGrp="1"/>
          </p:cNvSpPr>
          <p:nvPr>
            <p:ph type="body" sz="quarter" idx="21"/>
          </p:nvPr>
        </p:nvSpPr>
        <p:spPr/>
        <p:txBody>
          <a:bodyPr/>
          <a:lstStyle/>
          <a:p>
            <a:pPr>
              <a:spcAft>
                <a:spcPts val="600"/>
              </a:spcAft>
            </a:pPr>
            <a:r>
              <a:rPr lang="en-US" dirty="0"/>
              <a:t>Janet Bull, MD, MBA</a:t>
            </a:r>
          </a:p>
          <a:p>
            <a:pPr>
              <a:spcAft>
                <a:spcPts val="600"/>
              </a:spcAft>
            </a:pPr>
            <a:r>
              <a:rPr lang="en-US" dirty="0"/>
              <a:t>Four Seasons</a:t>
            </a:r>
          </a:p>
        </p:txBody>
      </p:sp>
      <p:sp>
        <p:nvSpPr>
          <p:cNvPr id="15" name="Text Placeholder 14">
            <a:extLst>
              <a:ext uri="{FF2B5EF4-FFF2-40B4-BE49-F238E27FC236}">
                <a16:creationId xmlns:a16="http://schemas.microsoft.com/office/drawing/2014/main" id="{C0404170-C746-EE48-92F7-9D347733DB74}"/>
              </a:ext>
            </a:extLst>
          </p:cNvPr>
          <p:cNvSpPr>
            <a:spLocks noGrp="1"/>
          </p:cNvSpPr>
          <p:nvPr>
            <p:ph type="body" sz="quarter" idx="22"/>
          </p:nvPr>
        </p:nvSpPr>
        <p:spPr/>
        <p:txBody>
          <a:bodyPr/>
          <a:lstStyle/>
          <a:p>
            <a:pPr>
              <a:spcAft>
                <a:spcPts val="600"/>
              </a:spcAft>
            </a:pPr>
            <a:r>
              <a:rPr lang="en-US" dirty="0"/>
              <a:t>Kristyn Fazzalaro, LCSW, ACHPSW</a:t>
            </a:r>
          </a:p>
          <a:p>
            <a:pPr>
              <a:spcAft>
                <a:spcPts val="600"/>
              </a:spcAft>
            </a:pPr>
            <a:r>
              <a:rPr lang="en-US" dirty="0"/>
              <a:t>Hoag Health Network</a:t>
            </a:r>
          </a:p>
          <a:p>
            <a:endParaRPr lang="en-US" dirty="0"/>
          </a:p>
        </p:txBody>
      </p:sp>
      <p:sp>
        <p:nvSpPr>
          <p:cNvPr id="16" name="Text Placeholder 15">
            <a:extLst>
              <a:ext uri="{FF2B5EF4-FFF2-40B4-BE49-F238E27FC236}">
                <a16:creationId xmlns:a16="http://schemas.microsoft.com/office/drawing/2014/main" id="{53D27565-DE8A-1743-B69C-1FAC4882F018}"/>
              </a:ext>
            </a:extLst>
          </p:cNvPr>
          <p:cNvSpPr>
            <a:spLocks noGrp="1"/>
          </p:cNvSpPr>
          <p:nvPr>
            <p:ph type="body" sz="quarter" idx="23"/>
          </p:nvPr>
        </p:nvSpPr>
        <p:spPr/>
        <p:txBody>
          <a:bodyPr/>
          <a:lstStyle/>
          <a:p>
            <a:pPr>
              <a:spcAft>
                <a:spcPts val="600"/>
              </a:spcAft>
            </a:pPr>
            <a:r>
              <a:rPr lang="en-US" dirty="0"/>
              <a:t>Diane E. Meier, MD</a:t>
            </a:r>
          </a:p>
          <a:p>
            <a:pPr>
              <a:spcAft>
                <a:spcPts val="600"/>
              </a:spcAft>
            </a:pPr>
            <a:r>
              <a:rPr lang="en-US" dirty="0"/>
              <a:t>Center to Advance Palliative Care, Mount Sinai</a:t>
            </a:r>
          </a:p>
          <a:p>
            <a:endParaRPr lang="en-US" dirty="0"/>
          </a:p>
        </p:txBody>
      </p:sp>
      <p:pic>
        <p:nvPicPr>
          <p:cNvPr id="33" name="Picture Placeholder 32">
            <a:extLst>
              <a:ext uri="{FF2B5EF4-FFF2-40B4-BE49-F238E27FC236}">
                <a16:creationId xmlns:a16="http://schemas.microsoft.com/office/drawing/2014/main" id="{43F9732B-8FC4-FF4C-A243-27E529F90FF2}"/>
              </a:ext>
            </a:extLst>
          </p:cNvPr>
          <p:cNvPicPr>
            <a:picLocks noGrp="1" noChangeAspect="1"/>
          </p:cNvPicPr>
          <p:nvPr>
            <p:ph type="pic" sz="quarter" idx="24"/>
          </p:nvPr>
        </p:nvPicPr>
        <p:blipFill>
          <a:blip r:embed="rId7"/>
          <a:srcRect/>
          <a:stretch/>
        </p:blipFill>
        <p:spPr>
          <a:xfrm>
            <a:off x="8611309" y="517525"/>
            <a:ext cx="1300163" cy="1300163"/>
          </a:xfrm>
        </p:spPr>
      </p:pic>
      <p:sp>
        <p:nvSpPr>
          <p:cNvPr id="18" name="Text Placeholder 17">
            <a:extLst>
              <a:ext uri="{FF2B5EF4-FFF2-40B4-BE49-F238E27FC236}">
                <a16:creationId xmlns:a16="http://schemas.microsoft.com/office/drawing/2014/main" id="{7CAA0E67-89C4-6741-AFA0-31FB805B17DD}"/>
              </a:ext>
            </a:extLst>
          </p:cNvPr>
          <p:cNvSpPr>
            <a:spLocks noGrp="1"/>
          </p:cNvSpPr>
          <p:nvPr>
            <p:ph type="body" sz="quarter" idx="25"/>
          </p:nvPr>
        </p:nvSpPr>
        <p:spPr/>
        <p:txBody>
          <a:bodyPr/>
          <a:lstStyle/>
          <a:p>
            <a:pPr>
              <a:spcAft>
                <a:spcPts val="600"/>
              </a:spcAft>
            </a:pPr>
            <a:r>
              <a:rPr lang="en-US" dirty="0"/>
              <a:t>Rachel Thienprayoon, MD, MSCS</a:t>
            </a:r>
          </a:p>
          <a:p>
            <a:pPr>
              <a:spcAft>
                <a:spcPts val="600"/>
              </a:spcAft>
            </a:pPr>
            <a:r>
              <a:rPr lang="en-US" dirty="0"/>
              <a:t>Cincinnati Children’s Hospital</a:t>
            </a:r>
          </a:p>
          <a:p>
            <a:endParaRPr lang="en-US" dirty="0"/>
          </a:p>
        </p:txBody>
      </p:sp>
      <p:pic>
        <p:nvPicPr>
          <p:cNvPr id="35" name="Picture Placeholder 34">
            <a:extLst>
              <a:ext uri="{FF2B5EF4-FFF2-40B4-BE49-F238E27FC236}">
                <a16:creationId xmlns:a16="http://schemas.microsoft.com/office/drawing/2014/main" id="{B1878493-9148-F24E-B667-79AD835F045F}"/>
              </a:ext>
            </a:extLst>
          </p:cNvPr>
          <p:cNvPicPr>
            <a:picLocks noGrp="1" noChangeAspect="1"/>
          </p:cNvPicPr>
          <p:nvPr>
            <p:ph type="pic" sz="quarter" idx="26"/>
          </p:nvPr>
        </p:nvPicPr>
        <p:blipFill>
          <a:blip r:embed="rId8"/>
          <a:srcRect/>
          <a:stretch/>
        </p:blipFill>
        <p:spPr>
          <a:xfrm>
            <a:off x="8611309" y="2006967"/>
            <a:ext cx="1300163" cy="1300163"/>
          </a:xfrm>
        </p:spPr>
      </p:pic>
      <p:pic>
        <p:nvPicPr>
          <p:cNvPr id="37" name="Picture Placeholder 36">
            <a:extLst>
              <a:ext uri="{FF2B5EF4-FFF2-40B4-BE49-F238E27FC236}">
                <a16:creationId xmlns:a16="http://schemas.microsoft.com/office/drawing/2014/main" id="{0B20CE76-A677-9F49-BC15-30544E3B3AA6}"/>
              </a:ext>
            </a:extLst>
          </p:cNvPr>
          <p:cNvPicPr>
            <a:picLocks noGrp="1" noChangeAspect="1"/>
          </p:cNvPicPr>
          <p:nvPr>
            <p:ph type="pic" sz="quarter" idx="27"/>
          </p:nvPr>
        </p:nvPicPr>
        <p:blipFill>
          <a:blip r:embed="rId9"/>
          <a:srcRect/>
          <a:stretch/>
        </p:blipFill>
        <p:spPr>
          <a:xfrm>
            <a:off x="8611309" y="3496409"/>
            <a:ext cx="1300163" cy="1300163"/>
          </a:xfrm>
        </p:spPr>
      </p:pic>
      <p:pic>
        <p:nvPicPr>
          <p:cNvPr id="39" name="Picture Placeholder 38">
            <a:extLst>
              <a:ext uri="{FF2B5EF4-FFF2-40B4-BE49-F238E27FC236}">
                <a16:creationId xmlns:a16="http://schemas.microsoft.com/office/drawing/2014/main" id="{4ACC755A-F6E8-C54D-9CD3-40C6EB08A683}"/>
              </a:ext>
            </a:extLst>
          </p:cNvPr>
          <p:cNvPicPr>
            <a:picLocks noGrp="1" noChangeAspect="1"/>
          </p:cNvPicPr>
          <p:nvPr>
            <p:ph type="pic" sz="quarter" idx="28"/>
          </p:nvPr>
        </p:nvPicPr>
        <p:blipFill>
          <a:blip r:embed="rId10"/>
          <a:srcRect/>
          <a:stretch/>
        </p:blipFill>
        <p:spPr>
          <a:xfrm>
            <a:off x="8611309" y="4985851"/>
            <a:ext cx="1300163" cy="1300163"/>
          </a:xfrm>
        </p:spPr>
      </p:pic>
      <p:sp>
        <p:nvSpPr>
          <p:cNvPr id="22" name="Text Placeholder 21">
            <a:extLst>
              <a:ext uri="{FF2B5EF4-FFF2-40B4-BE49-F238E27FC236}">
                <a16:creationId xmlns:a16="http://schemas.microsoft.com/office/drawing/2014/main" id="{8898CAFA-7AE9-6B4D-BA27-DCADCE001D1C}"/>
              </a:ext>
            </a:extLst>
          </p:cNvPr>
          <p:cNvSpPr>
            <a:spLocks noGrp="1"/>
          </p:cNvSpPr>
          <p:nvPr>
            <p:ph type="body" sz="quarter" idx="29"/>
          </p:nvPr>
        </p:nvSpPr>
        <p:spPr/>
        <p:txBody>
          <a:bodyPr/>
          <a:lstStyle/>
          <a:p>
            <a:pPr>
              <a:spcAft>
                <a:spcPts val="600"/>
              </a:spcAft>
            </a:pPr>
            <a:r>
              <a:rPr lang="en-US" dirty="0"/>
              <a:t>Steven Z. Pantilat, MD</a:t>
            </a:r>
          </a:p>
          <a:p>
            <a:pPr>
              <a:spcAft>
                <a:spcPts val="600"/>
              </a:spcAft>
            </a:pPr>
            <a:r>
              <a:rPr lang="en-US" dirty="0"/>
              <a:t>University of California, San Francisco</a:t>
            </a:r>
          </a:p>
          <a:p>
            <a:endParaRPr lang="en-US" dirty="0"/>
          </a:p>
        </p:txBody>
      </p:sp>
      <p:sp>
        <p:nvSpPr>
          <p:cNvPr id="23" name="Text Placeholder 22">
            <a:extLst>
              <a:ext uri="{FF2B5EF4-FFF2-40B4-BE49-F238E27FC236}">
                <a16:creationId xmlns:a16="http://schemas.microsoft.com/office/drawing/2014/main" id="{9DF2DCF8-3ED5-6F40-B2E0-D25565F60DF9}"/>
              </a:ext>
            </a:extLst>
          </p:cNvPr>
          <p:cNvSpPr>
            <a:spLocks noGrp="1"/>
          </p:cNvSpPr>
          <p:nvPr>
            <p:ph type="body" sz="quarter" idx="30"/>
          </p:nvPr>
        </p:nvSpPr>
        <p:spPr/>
        <p:txBody>
          <a:bodyPr/>
          <a:lstStyle/>
          <a:p>
            <a:pPr>
              <a:spcAft>
                <a:spcPts val="600"/>
              </a:spcAft>
            </a:pPr>
            <a:r>
              <a:rPr lang="en-US" dirty="0"/>
              <a:t>Phillip E. Rodgers, MD</a:t>
            </a:r>
          </a:p>
          <a:p>
            <a:pPr>
              <a:spcAft>
                <a:spcPts val="600"/>
              </a:spcAft>
            </a:pPr>
            <a:r>
              <a:rPr lang="en-US" dirty="0"/>
              <a:t>University of Michigan, Medical School</a:t>
            </a:r>
          </a:p>
          <a:p>
            <a:endParaRPr lang="en-US" dirty="0"/>
          </a:p>
        </p:txBody>
      </p:sp>
    </p:spTree>
    <p:extLst>
      <p:ext uri="{BB962C8B-B14F-4D97-AF65-F5344CB8AC3E}">
        <p14:creationId xmlns:p14="http://schemas.microsoft.com/office/powerpoint/2010/main" val="3641711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15936-9F1B-45BD-8B29-10C9690513E4}"/>
              </a:ext>
            </a:extLst>
          </p:cNvPr>
          <p:cNvSpPr>
            <a:spLocks noGrp="1"/>
          </p:cNvSpPr>
          <p:nvPr>
            <p:ph type="title"/>
          </p:nvPr>
        </p:nvSpPr>
        <p:spPr/>
        <p:txBody>
          <a:bodyPr/>
          <a:lstStyle/>
          <a:p>
            <a:r>
              <a:rPr lang="en-US" dirty="0"/>
              <a:t>State of the art data registry</a:t>
            </a:r>
          </a:p>
        </p:txBody>
      </p:sp>
      <p:sp>
        <p:nvSpPr>
          <p:cNvPr id="3" name="Content Placeholder 2">
            <a:extLst>
              <a:ext uri="{FF2B5EF4-FFF2-40B4-BE49-F238E27FC236}">
                <a16:creationId xmlns:a16="http://schemas.microsoft.com/office/drawing/2014/main" id="{1F624A4E-C502-464C-ACC2-B2D8DFD1EF92}"/>
              </a:ext>
            </a:extLst>
          </p:cNvPr>
          <p:cNvSpPr>
            <a:spLocks noGrp="1"/>
          </p:cNvSpPr>
          <p:nvPr>
            <p:ph idx="1"/>
          </p:nvPr>
        </p:nvSpPr>
        <p:spPr>
          <a:xfrm>
            <a:off x="838200" y="1606169"/>
            <a:ext cx="10515600" cy="4351338"/>
          </a:xfrm>
        </p:spPr>
        <p:txBody>
          <a:bodyPr>
            <a:normAutofit lnSpcReduction="10000"/>
          </a:bodyPr>
          <a:lstStyle/>
          <a:p>
            <a:pPr>
              <a:lnSpc>
                <a:spcPct val="110000"/>
              </a:lnSpc>
            </a:pPr>
            <a:r>
              <a:rPr lang="en-US" sz="3200" dirty="0">
                <a:solidFill>
                  <a:srgbClr val="A7294E"/>
                </a:solidFill>
                <a:latin typeface="Helvetica" panose="020B0604020202020204" pitchFamily="34" charset="0"/>
                <a:cs typeface="Helvetica" panose="020B0604020202020204" pitchFamily="34" charset="0"/>
              </a:rPr>
              <a:t>Standardized program- and patient-level outcome data</a:t>
            </a:r>
          </a:p>
          <a:p>
            <a:pPr lvl="1"/>
            <a:r>
              <a:rPr lang="en-US" sz="3200" dirty="0">
                <a:latin typeface="Helvetica" panose="020B0604020202020204" pitchFamily="34" charset="0"/>
                <a:cs typeface="Helvetica" panose="020B0604020202020204" pitchFamily="34" charset="0"/>
              </a:rPr>
              <a:t>Informed by national guidelines, MWM, NCP, TJC</a:t>
            </a:r>
          </a:p>
          <a:p>
            <a:pPr lvl="1"/>
            <a:r>
              <a:rPr lang="en-US" sz="3200" dirty="0">
                <a:latin typeface="Helvetica" panose="020B0604020202020204" pitchFamily="34" charset="0"/>
                <a:cs typeface="Helvetica" panose="020B0604020202020204" pitchFamily="34" charset="0"/>
              </a:rPr>
              <a:t>Consensus with extensive input</a:t>
            </a:r>
            <a:endParaRPr lang="en-US" sz="3200" dirty="0">
              <a:solidFill>
                <a:srgbClr val="3CC0BD"/>
              </a:solidFill>
              <a:latin typeface="Helvetica" panose="020B0604020202020204" pitchFamily="34" charset="0"/>
              <a:cs typeface="Helvetica" panose="020B0604020202020204" pitchFamily="34" charset="0"/>
            </a:endParaRPr>
          </a:p>
          <a:p>
            <a:pPr lvl="1"/>
            <a:r>
              <a:rPr lang="en-US" sz="3200" dirty="0">
                <a:latin typeface="Helvetica" panose="020B0604020202020204" pitchFamily="34" charset="0"/>
                <a:cs typeface="Helvetica" panose="020B0604020202020204" pitchFamily="34" charset="0"/>
              </a:rPr>
              <a:t>Comprehensive, not exhaustive</a:t>
            </a:r>
          </a:p>
          <a:p>
            <a:pPr lvl="1"/>
            <a:r>
              <a:rPr lang="en-US" sz="3200" dirty="0">
                <a:latin typeface="Helvetica" panose="020B0604020202020204" pitchFamily="34" charset="0"/>
                <a:cs typeface="Helvetica" panose="020B0604020202020204" pitchFamily="34" charset="0"/>
              </a:rPr>
              <a:t>Core, Optional, and Customizable items</a:t>
            </a:r>
          </a:p>
          <a:p>
            <a:pPr lvl="1"/>
            <a:r>
              <a:rPr lang="en-US" sz="3200" dirty="0">
                <a:latin typeface="Helvetica" panose="020B0604020202020204" pitchFamily="34" charset="0"/>
                <a:cs typeface="Helvetica" panose="020B0604020202020204" pitchFamily="34" charset="0"/>
              </a:rPr>
              <a:t>Supports standardized assessment</a:t>
            </a:r>
          </a:p>
          <a:p>
            <a:pPr lvl="1"/>
            <a:r>
              <a:rPr lang="en-US" sz="3200" dirty="0">
                <a:latin typeface="Helvetica" panose="020B0604020202020204" pitchFamily="34" charset="0"/>
                <a:cs typeface="Helvetica" panose="020B0604020202020204" pitchFamily="34" charset="0"/>
              </a:rPr>
              <a:t>Feasible, clinically meaningful, prospective</a:t>
            </a:r>
          </a:p>
          <a:p>
            <a:pPr lvl="1"/>
            <a:r>
              <a:rPr lang="en-US" sz="3200" dirty="0">
                <a:solidFill>
                  <a:srgbClr val="A7294E"/>
                </a:solidFill>
                <a:latin typeface="Helvetica" panose="020B0604020202020204" pitchFamily="34" charset="0"/>
                <a:cs typeface="Helvetica" panose="020B0604020202020204" pitchFamily="34" charset="0"/>
              </a:rPr>
              <a:t>EHR integration</a:t>
            </a:r>
          </a:p>
          <a:p>
            <a:endParaRPr lang="en-US" dirty="0"/>
          </a:p>
        </p:txBody>
      </p:sp>
      <p:sp>
        <p:nvSpPr>
          <p:cNvPr id="4" name="Slide Number Placeholder 3">
            <a:extLst>
              <a:ext uri="{FF2B5EF4-FFF2-40B4-BE49-F238E27FC236}">
                <a16:creationId xmlns:a16="http://schemas.microsoft.com/office/drawing/2014/main" id="{B0A4D537-A8C0-4636-800C-AA701305D70D}"/>
              </a:ext>
            </a:extLst>
          </p:cNvPr>
          <p:cNvSpPr>
            <a:spLocks noGrp="1"/>
          </p:cNvSpPr>
          <p:nvPr>
            <p:ph type="sldNum" sz="quarter" idx="12"/>
          </p:nvPr>
        </p:nvSpPr>
        <p:spPr/>
        <p:txBody>
          <a:bodyPr/>
          <a:lstStyle/>
          <a:p>
            <a:fld id="{8EFC83EB-D2AF-BF4C-8A84-BB97B245E12F}" type="slidenum">
              <a:rPr lang="en-US" smtClean="0"/>
              <a:pPr/>
              <a:t>28</a:t>
            </a:fld>
            <a:endParaRPr lang="en-US"/>
          </a:p>
        </p:txBody>
      </p:sp>
    </p:spTree>
    <p:extLst>
      <p:ext uri="{BB962C8B-B14F-4D97-AF65-F5344CB8AC3E}">
        <p14:creationId xmlns:p14="http://schemas.microsoft.com/office/powerpoint/2010/main" val="3619289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F58C-4693-41B5-A96F-07E7DFB6CF57}"/>
              </a:ext>
            </a:extLst>
          </p:cNvPr>
          <p:cNvSpPr>
            <a:spLocks noGrp="1"/>
          </p:cNvSpPr>
          <p:nvPr>
            <p:ph type="title"/>
          </p:nvPr>
        </p:nvSpPr>
        <p:spPr/>
        <p:txBody>
          <a:bodyPr/>
          <a:lstStyle/>
          <a:p>
            <a:r>
              <a:rPr lang="en-US" dirty="0"/>
              <a:t>Data Elements</a:t>
            </a:r>
          </a:p>
        </p:txBody>
      </p:sp>
      <p:sp>
        <p:nvSpPr>
          <p:cNvPr id="3" name="Content Placeholder 2">
            <a:extLst>
              <a:ext uri="{FF2B5EF4-FFF2-40B4-BE49-F238E27FC236}">
                <a16:creationId xmlns:a16="http://schemas.microsoft.com/office/drawing/2014/main" id="{5849DBB9-A715-4E5F-8EC3-4AFE6E53CA08}"/>
              </a:ext>
            </a:extLst>
          </p:cNvPr>
          <p:cNvSpPr>
            <a:spLocks noGrp="1"/>
          </p:cNvSpPr>
          <p:nvPr>
            <p:ph idx="1"/>
          </p:nvPr>
        </p:nvSpPr>
        <p:spPr/>
        <p:txBody>
          <a:bodyPr/>
          <a:lstStyle/>
          <a:p>
            <a:r>
              <a:rPr lang="en-US" dirty="0">
                <a:solidFill>
                  <a:srgbClr val="A7294E"/>
                </a:solidFill>
                <a:latin typeface="Helvetica" panose="020B0604020202020204" pitchFamily="34" charset="0"/>
                <a:cs typeface="Helvetica" panose="020B0604020202020204" pitchFamily="34" charset="0"/>
              </a:rPr>
              <a:t>Program characteristics: </a:t>
            </a:r>
            <a:r>
              <a:rPr lang="en-US" dirty="0">
                <a:latin typeface="Helvetica" panose="020B0604020202020204" pitchFamily="34" charset="0"/>
                <a:cs typeface="Helvetica" panose="020B0604020202020204" pitchFamily="34" charset="0"/>
              </a:rPr>
              <a:t>disciplines, workload, certification, institution, sites, operations</a:t>
            </a:r>
          </a:p>
          <a:p>
            <a:r>
              <a:rPr lang="en-US" dirty="0">
                <a:solidFill>
                  <a:srgbClr val="A7294E"/>
                </a:solidFill>
                <a:latin typeface="Helvetica" panose="020B0604020202020204" pitchFamily="34" charset="0"/>
                <a:cs typeface="Helvetica" panose="020B0604020202020204" pitchFamily="34" charset="0"/>
              </a:rPr>
              <a:t>Patient characteristics:</a:t>
            </a:r>
            <a:r>
              <a:rPr lang="en-US" dirty="0">
                <a:solidFill>
                  <a:srgbClr val="F37264"/>
                </a:solidFill>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demographics, Dx, reason for consult, referral source</a:t>
            </a:r>
          </a:p>
          <a:p>
            <a:r>
              <a:rPr lang="en-US" dirty="0">
                <a:solidFill>
                  <a:srgbClr val="A7294E"/>
                </a:solidFill>
                <a:latin typeface="Helvetica" panose="020B0604020202020204" pitchFamily="34" charset="0"/>
                <a:cs typeface="Helvetica" panose="020B0604020202020204" pitchFamily="34" charset="0"/>
              </a:rPr>
              <a:t>Process of Care: </a:t>
            </a:r>
            <a:r>
              <a:rPr lang="en-US" dirty="0">
                <a:latin typeface="Helvetica" panose="020B0604020202020204" pitchFamily="34" charset="0"/>
                <a:cs typeface="Helvetica" panose="020B0604020202020204" pitchFamily="34" charset="0"/>
              </a:rPr>
              <a:t>dates, team, screening &amp; interventions</a:t>
            </a:r>
          </a:p>
          <a:p>
            <a:r>
              <a:rPr lang="en-US" dirty="0">
                <a:solidFill>
                  <a:srgbClr val="A7294E"/>
                </a:solidFill>
                <a:latin typeface="Helvetica" panose="020B0604020202020204" pitchFamily="34" charset="0"/>
                <a:cs typeface="Helvetica" panose="020B0604020202020204" pitchFamily="34" charset="0"/>
              </a:rPr>
              <a:t>Care Planning: </a:t>
            </a:r>
            <a:r>
              <a:rPr lang="en-US" dirty="0">
                <a:latin typeface="Helvetica" panose="020B0604020202020204" pitchFamily="34" charset="0"/>
                <a:cs typeface="Helvetica" panose="020B0604020202020204" pitchFamily="34" charset="0"/>
              </a:rPr>
              <a:t>code status, AD &amp; POLST completion</a:t>
            </a:r>
          </a:p>
          <a:p>
            <a:r>
              <a:rPr lang="en-US" dirty="0">
                <a:solidFill>
                  <a:srgbClr val="A7294E"/>
                </a:solidFill>
                <a:latin typeface="Helvetica" panose="020B0604020202020204" pitchFamily="34" charset="0"/>
                <a:cs typeface="Helvetica" panose="020B0604020202020204" pitchFamily="34" charset="0"/>
              </a:rPr>
              <a:t>Symptom Scores: </a:t>
            </a:r>
            <a:r>
              <a:rPr lang="en-US" dirty="0">
                <a:latin typeface="Helvetica" panose="020B0604020202020204" pitchFamily="34" charset="0"/>
                <a:cs typeface="Helvetica" panose="020B0604020202020204" pitchFamily="34" charset="0"/>
              </a:rPr>
              <a:t>ESAS, quality of life</a:t>
            </a:r>
          </a:p>
          <a:p>
            <a:r>
              <a:rPr lang="en-US" dirty="0">
                <a:solidFill>
                  <a:srgbClr val="A7294E"/>
                </a:solidFill>
                <a:latin typeface="Helvetica" panose="020B0604020202020204" pitchFamily="34" charset="0"/>
                <a:cs typeface="Helvetica" panose="020B0604020202020204" pitchFamily="34" charset="0"/>
              </a:rPr>
              <a:t>Disposition: </a:t>
            </a:r>
            <a:r>
              <a:rPr lang="en-US" dirty="0">
                <a:latin typeface="Helvetica" panose="020B0604020202020204" pitchFamily="34" charset="0"/>
                <a:cs typeface="Helvetica" panose="020B0604020202020204" pitchFamily="34" charset="0"/>
              </a:rPr>
              <a:t>status, services</a:t>
            </a:r>
          </a:p>
        </p:txBody>
      </p:sp>
      <p:sp>
        <p:nvSpPr>
          <p:cNvPr id="4" name="Slide Number Placeholder 3">
            <a:extLst>
              <a:ext uri="{FF2B5EF4-FFF2-40B4-BE49-F238E27FC236}">
                <a16:creationId xmlns:a16="http://schemas.microsoft.com/office/drawing/2014/main" id="{D771F055-6CC2-41AD-AD91-E1AA716D8CE1}"/>
              </a:ext>
            </a:extLst>
          </p:cNvPr>
          <p:cNvSpPr>
            <a:spLocks noGrp="1"/>
          </p:cNvSpPr>
          <p:nvPr>
            <p:ph type="sldNum" sz="quarter" idx="12"/>
          </p:nvPr>
        </p:nvSpPr>
        <p:spPr/>
        <p:txBody>
          <a:bodyPr/>
          <a:lstStyle/>
          <a:p>
            <a:fld id="{8EFC83EB-D2AF-BF4C-8A84-BB97B245E12F}" type="slidenum">
              <a:rPr lang="en-US" smtClean="0"/>
              <a:pPr/>
              <a:t>29</a:t>
            </a:fld>
            <a:endParaRPr lang="en-US"/>
          </a:p>
        </p:txBody>
      </p:sp>
    </p:spTree>
    <p:extLst>
      <p:ext uri="{BB962C8B-B14F-4D97-AF65-F5344CB8AC3E}">
        <p14:creationId xmlns:p14="http://schemas.microsoft.com/office/powerpoint/2010/main" val="317748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FB64-40B4-B540-8F3B-F884FC99C3EC}"/>
              </a:ext>
            </a:extLst>
          </p:cNvPr>
          <p:cNvSpPr>
            <a:spLocks noGrp="1"/>
          </p:cNvSpPr>
          <p:nvPr>
            <p:ph type="title"/>
          </p:nvPr>
        </p:nvSpPr>
        <p:spPr/>
        <p:txBody>
          <a:bodyPr/>
          <a:lstStyle/>
          <a:p>
            <a:r>
              <a:rPr lang="en-US" dirty="0"/>
              <a:t>PCQC created in partnership with</a:t>
            </a:r>
          </a:p>
        </p:txBody>
      </p:sp>
      <p:pic>
        <p:nvPicPr>
          <p:cNvPr id="4" name="Picture 3">
            <a:extLst>
              <a:ext uri="{FF2B5EF4-FFF2-40B4-BE49-F238E27FC236}">
                <a16:creationId xmlns:a16="http://schemas.microsoft.com/office/drawing/2014/main" id="{4C4FE31F-96AC-1D40-966B-7AA3B45137C4}"/>
              </a:ext>
            </a:extLst>
          </p:cNvPr>
          <p:cNvPicPr>
            <a:picLocks noChangeAspect="1"/>
          </p:cNvPicPr>
          <p:nvPr/>
        </p:nvPicPr>
        <p:blipFill>
          <a:blip r:embed="rId2"/>
          <a:stretch>
            <a:fillRect/>
          </a:stretch>
        </p:blipFill>
        <p:spPr>
          <a:xfrm>
            <a:off x="1856117" y="2292350"/>
            <a:ext cx="2205972" cy="1136650"/>
          </a:xfrm>
          <a:prstGeom prst="rect">
            <a:avLst/>
          </a:prstGeom>
        </p:spPr>
      </p:pic>
      <p:pic>
        <p:nvPicPr>
          <p:cNvPr id="5" name="Picture 4">
            <a:extLst>
              <a:ext uri="{FF2B5EF4-FFF2-40B4-BE49-F238E27FC236}">
                <a16:creationId xmlns:a16="http://schemas.microsoft.com/office/drawing/2014/main" id="{EE5A94CC-6C8B-4D4D-B83E-7BE73E6583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682" y="2314892"/>
            <a:ext cx="1850110" cy="1091565"/>
          </a:xfrm>
          <a:prstGeom prst="rect">
            <a:avLst/>
          </a:prstGeom>
        </p:spPr>
      </p:pic>
      <p:pic>
        <p:nvPicPr>
          <p:cNvPr id="6" name="Picture 5">
            <a:extLst>
              <a:ext uri="{FF2B5EF4-FFF2-40B4-BE49-F238E27FC236}">
                <a16:creationId xmlns:a16="http://schemas.microsoft.com/office/drawing/2014/main" id="{31E99DBB-8469-E643-A218-F42F7BD03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337" y="4302486"/>
            <a:ext cx="4442460" cy="592328"/>
          </a:xfrm>
          <a:prstGeom prst="rect">
            <a:avLst/>
          </a:prstGeom>
        </p:spPr>
      </p:pic>
      <p:pic>
        <p:nvPicPr>
          <p:cNvPr id="7" name="Picture 6">
            <a:extLst>
              <a:ext uri="{FF2B5EF4-FFF2-40B4-BE49-F238E27FC236}">
                <a16:creationId xmlns:a16="http://schemas.microsoft.com/office/drawing/2014/main" id="{526F0140-4395-914C-90E2-51769558CB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3385" y="2404109"/>
            <a:ext cx="1952498" cy="913130"/>
          </a:xfrm>
          <a:prstGeom prst="rect">
            <a:avLst/>
          </a:prstGeom>
        </p:spPr>
      </p:pic>
      <p:pic>
        <p:nvPicPr>
          <p:cNvPr id="8" name="Picture 7">
            <a:extLst>
              <a:ext uri="{FF2B5EF4-FFF2-40B4-BE49-F238E27FC236}">
                <a16:creationId xmlns:a16="http://schemas.microsoft.com/office/drawing/2014/main" id="{89E0B667-EE46-9D4F-8AEF-64B4AA9CF9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6255" y="4302486"/>
            <a:ext cx="3914406" cy="597502"/>
          </a:xfrm>
          <a:prstGeom prst="rect">
            <a:avLst/>
          </a:prstGeom>
        </p:spPr>
      </p:pic>
      <p:sp>
        <p:nvSpPr>
          <p:cNvPr id="9" name="Slide Number Placeholder 8">
            <a:extLst>
              <a:ext uri="{FF2B5EF4-FFF2-40B4-BE49-F238E27FC236}">
                <a16:creationId xmlns:a16="http://schemas.microsoft.com/office/drawing/2014/main" id="{37DCE17A-2598-6D42-A3D1-850F88EBCEDB}"/>
              </a:ext>
            </a:extLst>
          </p:cNvPr>
          <p:cNvSpPr>
            <a:spLocks noGrp="1"/>
          </p:cNvSpPr>
          <p:nvPr>
            <p:ph type="sldNum" sz="quarter" idx="12"/>
          </p:nvPr>
        </p:nvSpPr>
        <p:spPr/>
        <p:txBody>
          <a:bodyPr/>
          <a:lstStyle/>
          <a:p>
            <a:fld id="{8EFC83EB-D2AF-BF4C-8A84-BB97B245E12F}" type="slidenum">
              <a:rPr lang="en-US" smtClean="0"/>
              <a:t>3</a:t>
            </a:fld>
            <a:endParaRPr lang="en-US"/>
          </a:p>
        </p:txBody>
      </p:sp>
    </p:spTree>
    <p:extLst>
      <p:ext uri="{BB962C8B-B14F-4D97-AF65-F5344CB8AC3E}">
        <p14:creationId xmlns:p14="http://schemas.microsoft.com/office/powerpoint/2010/main" val="4077408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A0F130-0495-4FEA-B018-2504C45B6841}"/>
              </a:ext>
            </a:extLst>
          </p:cNvPr>
          <p:cNvSpPr txBox="1"/>
          <p:nvPr/>
        </p:nvSpPr>
        <p:spPr>
          <a:xfrm>
            <a:off x="0" y="0"/>
            <a:ext cx="4389120" cy="1133955"/>
          </a:xfrm>
          <a:prstGeom prst="rect">
            <a:avLst/>
          </a:prstGeom>
          <a:solidFill>
            <a:srgbClr val="002878"/>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399FFFDD-AD09-471D-97B2-04B93439A0A1}"/>
              </a:ext>
            </a:extLst>
          </p:cNvPr>
          <p:cNvSpPr>
            <a:spLocks noGrp="1"/>
          </p:cNvSpPr>
          <p:nvPr>
            <p:ph type="sldNum" sz="quarter" idx="12"/>
          </p:nvPr>
        </p:nvSpPr>
        <p:spPr/>
        <p:txBody>
          <a:bodyPr/>
          <a:lstStyle/>
          <a:p>
            <a:fld id="{8EFC83EB-D2AF-BF4C-8A84-BB97B245E12F}" type="slidenum">
              <a:rPr lang="en-US" smtClean="0"/>
              <a:pPr/>
              <a:t>30</a:t>
            </a:fld>
            <a:endParaRPr lang="en-US"/>
          </a:p>
        </p:txBody>
      </p:sp>
      <p:pic>
        <p:nvPicPr>
          <p:cNvPr id="5" name="Picture 2" descr="Image result for arbormetrix white logo">
            <a:extLst>
              <a:ext uri="{FF2B5EF4-FFF2-40B4-BE49-F238E27FC236}">
                <a16:creationId xmlns:a16="http://schemas.microsoft.com/office/drawing/2014/main" id="{FD61D72E-1CD2-4244-86AF-76FC9BC207B0}"/>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207529" y="246789"/>
            <a:ext cx="3885563" cy="46496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420;p45">
            <a:extLst>
              <a:ext uri="{FF2B5EF4-FFF2-40B4-BE49-F238E27FC236}">
                <a16:creationId xmlns:a16="http://schemas.microsoft.com/office/drawing/2014/main" id="{4FB7625D-6FCE-4756-82B5-78B98BE4AB98}"/>
              </a:ext>
            </a:extLst>
          </p:cNvPr>
          <p:cNvGrpSpPr/>
          <p:nvPr/>
        </p:nvGrpSpPr>
        <p:grpSpPr>
          <a:xfrm>
            <a:off x="-371951" y="1178703"/>
            <a:ext cx="12335342" cy="1036958"/>
            <a:chOff x="-278965" y="1323164"/>
            <a:chExt cx="9251739" cy="652613"/>
          </a:xfrm>
        </p:grpSpPr>
        <p:sp>
          <p:nvSpPr>
            <p:cNvPr id="8" name="Google Shape;421;p45">
              <a:extLst>
                <a:ext uri="{FF2B5EF4-FFF2-40B4-BE49-F238E27FC236}">
                  <a16:creationId xmlns:a16="http://schemas.microsoft.com/office/drawing/2014/main" id="{4BE3C934-2744-4777-BAFC-31E3F2C92E00}"/>
                </a:ext>
              </a:extLst>
            </p:cNvPr>
            <p:cNvSpPr txBox="1"/>
            <p:nvPr/>
          </p:nvSpPr>
          <p:spPr>
            <a:xfrm>
              <a:off x="-278965" y="1346077"/>
              <a:ext cx="1528133" cy="629700"/>
            </a:xfrm>
            <a:prstGeom prst="rect">
              <a:avLst/>
            </a:prstGeom>
            <a:noFill/>
            <a:ln>
              <a:noFill/>
            </a:ln>
          </p:spPr>
          <p:txBody>
            <a:bodyPr spcFirstLastPara="1" wrap="square" lIns="121900" tIns="60925" rIns="121900" bIns="60925" anchor="ctr"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3000"/>
                <a:buFont typeface="Arial"/>
                <a:buNone/>
                <a:tabLst/>
                <a:defRPr/>
              </a:pPr>
              <a:r>
                <a:rPr kumimoji="0" lang="en-US" sz="3600" b="1" i="0" u="none" strike="noStrike" kern="0" cap="none" spc="0" normalizeH="0" baseline="0" noProof="0" dirty="0">
                  <a:ln>
                    <a:noFill/>
                  </a:ln>
                  <a:solidFill>
                    <a:srgbClr val="A7284D"/>
                  </a:solidFill>
                  <a:effectLst/>
                  <a:uLnTx/>
                  <a:uFillTx/>
                  <a:latin typeface="Helvetica" panose="020B0604020202020204" pitchFamily="34" charset="0"/>
                  <a:ea typeface="Roboto Medium"/>
                  <a:cs typeface="Helvetica" panose="020B0604020202020204" pitchFamily="34" charset="0"/>
                  <a:sym typeface="Roboto Medium"/>
                </a:rPr>
                <a:t>Tier 1</a:t>
              </a:r>
              <a:endParaRPr kumimoji="0" sz="3600" b="1" i="0" u="none" strike="noStrike" kern="0" cap="none" spc="0" normalizeH="0" baseline="0" noProof="0" dirty="0">
                <a:ln>
                  <a:noFill/>
                </a:ln>
                <a:solidFill>
                  <a:srgbClr val="A7284D"/>
                </a:solidFill>
                <a:effectLst/>
                <a:uLnTx/>
                <a:uFillTx/>
                <a:latin typeface="Helvetica" panose="020B0604020202020204" pitchFamily="34" charset="0"/>
                <a:ea typeface="Roboto Medium"/>
                <a:cs typeface="Helvetica" panose="020B0604020202020204" pitchFamily="34" charset="0"/>
                <a:sym typeface="Roboto Medium"/>
              </a:endParaRPr>
            </a:p>
          </p:txBody>
        </p:sp>
        <p:sp>
          <p:nvSpPr>
            <p:cNvPr id="9" name="Google Shape;422;p45">
              <a:extLst>
                <a:ext uri="{FF2B5EF4-FFF2-40B4-BE49-F238E27FC236}">
                  <a16:creationId xmlns:a16="http://schemas.microsoft.com/office/drawing/2014/main" id="{661BFB8E-3D1A-432A-BA66-127F8A998D5C}"/>
                </a:ext>
              </a:extLst>
            </p:cNvPr>
            <p:cNvSpPr/>
            <p:nvPr/>
          </p:nvSpPr>
          <p:spPr>
            <a:xfrm>
              <a:off x="1249168" y="1323164"/>
              <a:ext cx="7723606" cy="623548"/>
            </a:xfrm>
            <a:prstGeom prst="rect">
              <a:avLst/>
            </a:prstGeom>
            <a:solidFill>
              <a:srgbClr val="A7284D"/>
            </a:solid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A7284D"/>
                </a:solidFill>
                <a:effectLst/>
                <a:uLnTx/>
                <a:uFillTx/>
                <a:latin typeface="Helvetica" panose="020B0604020202020204" pitchFamily="34" charset="0"/>
                <a:ea typeface="Arial"/>
                <a:cs typeface="Helvetica" panose="020B0604020202020204" pitchFamily="34" charset="0"/>
                <a:sym typeface="Arial"/>
              </a:endParaRPr>
            </a:p>
          </p:txBody>
        </p:sp>
        <p:sp>
          <p:nvSpPr>
            <p:cNvPr id="10" name="Google Shape;423;p45">
              <a:extLst>
                <a:ext uri="{FF2B5EF4-FFF2-40B4-BE49-F238E27FC236}">
                  <a16:creationId xmlns:a16="http://schemas.microsoft.com/office/drawing/2014/main" id="{FCAF264A-DCC7-4971-879C-CB2C733D42EE}"/>
                </a:ext>
              </a:extLst>
            </p:cNvPr>
            <p:cNvSpPr txBox="1"/>
            <p:nvPr/>
          </p:nvSpPr>
          <p:spPr>
            <a:xfrm>
              <a:off x="1249168" y="1353303"/>
              <a:ext cx="6058389" cy="575400"/>
            </a:xfrm>
            <a:prstGeom prst="rect">
              <a:avLst/>
            </a:prstGeom>
            <a:no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srgbClr val="FFFFFF"/>
                  </a:solidFill>
                  <a:effectLst/>
                  <a:uLnTx/>
                  <a:uFillTx/>
                  <a:latin typeface="Helvetica" panose="020B0604020202020204" pitchFamily="34" charset="0"/>
                  <a:ea typeface="Roboto Medium"/>
                  <a:cs typeface="Helvetica" panose="020B0604020202020204" pitchFamily="34" charset="0"/>
                  <a:sym typeface="Roboto Medium"/>
                </a:rPr>
                <a:t>API-based pull connector</a:t>
              </a:r>
              <a:br>
                <a:rPr kumimoji="0" lang="en-US" sz="2400" b="0" i="0" u="none" strike="noStrike" kern="0" cap="none" spc="0" normalizeH="0" baseline="0" noProof="0" dirty="0">
                  <a:ln>
                    <a:noFill/>
                  </a:ln>
                  <a:solidFill>
                    <a:srgbClr val="FFFFFF"/>
                  </a:solidFill>
                  <a:effectLst/>
                  <a:uLnTx/>
                  <a:uFillTx/>
                  <a:latin typeface="Helvetica" panose="020B0604020202020204" pitchFamily="34" charset="0"/>
                  <a:ea typeface="Roboto Medium"/>
                  <a:cs typeface="Helvetica" panose="020B0604020202020204" pitchFamily="34" charset="0"/>
                  <a:sym typeface="Roboto Medium"/>
                </a:rPr>
              </a:br>
              <a:r>
                <a:rPr kumimoji="0" lang="en-US" sz="2400" b="0" i="0" u="none" strike="noStrike" kern="0" cap="none" spc="0" normalizeH="0" baseline="0" noProof="0" dirty="0">
                  <a:ln>
                    <a:noFill/>
                  </a:ln>
                  <a:solidFill>
                    <a:srgbClr val="FFFFFF"/>
                  </a:solidFill>
                  <a:effectLst/>
                  <a:uLnTx/>
                  <a:uFillTx/>
                  <a:latin typeface="Helvetica" panose="020B0604020202020204" pitchFamily="34" charset="0"/>
                  <a:ea typeface="Roboto Light"/>
                  <a:cs typeface="Helvetica" panose="020B0604020202020204" pitchFamily="34" charset="0"/>
                  <a:sym typeface="Roboto Light"/>
                </a:rPr>
                <a:t>APIs vary by EHR; Minimizes site IT involvement</a:t>
              </a:r>
              <a:endParaRPr kumimoji="0" sz="2400" b="0" i="0" u="none" strike="noStrike" kern="0" cap="none" spc="0" normalizeH="0" baseline="0" noProof="0" dirty="0">
                <a:ln>
                  <a:noFill/>
                </a:ln>
                <a:solidFill>
                  <a:srgbClr val="FFFFFF"/>
                </a:solidFill>
                <a:effectLst/>
                <a:uLnTx/>
                <a:uFillTx/>
                <a:latin typeface="Helvetica" panose="020B0604020202020204" pitchFamily="34" charset="0"/>
                <a:ea typeface="Roboto Light"/>
                <a:cs typeface="Helvetica" panose="020B0604020202020204" pitchFamily="34" charset="0"/>
                <a:sym typeface="Roboto Light"/>
              </a:endParaRPr>
            </a:p>
          </p:txBody>
        </p:sp>
      </p:grpSp>
      <p:grpSp>
        <p:nvGrpSpPr>
          <p:cNvPr id="11" name="Group 10">
            <a:extLst>
              <a:ext uri="{FF2B5EF4-FFF2-40B4-BE49-F238E27FC236}">
                <a16:creationId xmlns:a16="http://schemas.microsoft.com/office/drawing/2014/main" id="{F64A2774-E371-46E3-B83F-1B8BFAAB2825}"/>
              </a:ext>
            </a:extLst>
          </p:cNvPr>
          <p:cNvGrpSpPr/>
          <p:nvPr/>
        </p:nvGrpSpPr>
        <p:grpSpPr>
          <a:xfrm>
            <a:off x="-1" y="2294299"/>
            <a:ext cx="11963388" cy="1022966"/>
            <a:chOff x="-1" y="2294299"/>
            <a:chExt cx="11963388" cy="1022966"/>
          </a:xfrm>
        </p:grpSpPr>
        <p:sp>
          <p:nvSpPr>
            <p:cNvPr id="12" name="Google Shape;425;p45">
              <a:extLst>
                <a:ext uri="{FF2B5EF4-FFF2-40B4-BE49-F238E27FC236}">
                  <a16:creationId xmlns:a16="http://schemas.microsoft.com/office/drawing/2014/main" id="{65363CA9-9078-4523-A391-F53154344EFA}"/>
                </a:ext>
              </a:extLst>
            </p:cNvPr>
            <p:cNvSpPr txBox="1"/>
            <p:nvPr/>
          </p:nvSpPr>
          <p:spPr>
            <a:xfrm>
              <a:off x="-1" y="2294299"/>
              <a:ext cx="1665506" cy="1022966"/>
            </a:xfrm>
            <a:prstGeom prst="rect">
              <a:avLst/>
            </a:prstGeom>
            <a:noFill/>
            <a:ln>
              <a:noFill/>
            </a:ln>
          </p:spPr>
          <p:txBody>
            <a:bodyPr spcFirstLastPara="1" wrap="square" lIns="121900" tIns="60925" rIns="121900" bIns="60925" anchor="ctr"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3000"/>
                <a:buFont typeface="Arial"/>
                <a:buNone/>
                <a:tabLst/>
                <a:defRPr/>
              </a:pPr>
              <a:r>
                <a:rPr kumimoji="0" lang="en-US" sz="3600" b="1" i="0" u="none" strike="noStrike" kern="0" cap="none" spc="0" normalizeH="0" baseline="0" noProof="0" dirty="0">
                  <a:ln>
                    <a:noFill/>
                  </a:ln>
                  <a:solidFill>
                    <a:srgbClr val="F37264"/>
                  </a:solidFill>
                  <a:effectLst/>
                  <a:uLnTx/>
                  <a:uFillTx/>
                  <a:latin typeface="Helvetica" panose="020B0604020202020204" pitchFamily="34" charset="0"/>
                  <a:ea typeface="Roboto Medium"/>
                  <a:cs typeface="Helvetica" panose="020B0604020202020204" pitchFamily="34" charset="0"/>
                  <a:sym typeface="Roboto Medium"/>
                </a:rPr>
                <a:t>Tier 2</a:t>
              </a:r>
              <a:endParaRPr kumimoji="0" sz="3600" b="1" i="0" u="none" strike="noStrike" kern="0" cap="none" spc="0" normalizeH="0" baseline="0" noProof="0" dirty="0">
                <a:ln>
                  <a:noFill/>
                </a:ln>
                <a:solidFill>
                  <a:srgbClr val="F37264"/>
                </a:solidFill>
                <a:effectLst/>
                <a:uLnTx/>
                <a:uFillTx/>
                <a:latin typeface="Helvetica" panose="020B0604020202020204" pitchFamily="34" charset="0"/>
                <a:ea typeface="Roboto Medium"/>
                <a:cs typeface="Helvetica" panose="020B0604020202020204" pitchFamily="34" charset="0"/>
                <a:sym typeface="Roboto Medium"/>
              </a:endParaRPr>
            </a:p>
          </p:txBody>
        </p:sp>
        <p:sp>
          <p:nvSpPr>
            <p:cNvPr id="13" name="Google Shape;426;p45">
              <a:extLst>
                <a:ext uri="{FF2B5EF4-FFF2-40B4-BE49-F238E27FC236}">
                  <a16:creationId xmlns:a16="http://schemas.microsoft.com/office/drawing/2014/main" id="{2DF5F57F-0D22-41FD-8E1D-FC4A69D64DE3}"/>
                </a:ext>
              </a:extLst>
            </p:cNvPr>
            <p:cNvSpPr/>
            <p:nvPr/>
          </p:nvSpPr>
          <p:spPr>
            <a:xfrm>
              <a:off x="1665503" y="2296226"/>
              <a:ext cx="10297884" cy="1012973"/>
            </a:xfrm>
            <a:prstGeom prst="rect">
              <a:avLst/>
            </a:prstGeom>
            <a:solidFill>
              <a:srgbClr val="F37264"/>
            </a:solid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Helvetica" panose="020B0604020202020204" pitchFamily="34" charset="0"/>
                <a:ea typeface="Arial"/>
                <a:cs typeface="Helvetica" panose="020B0604020202020204" pitchFamily="34" charset="0"/>
                <a:sym typeface="Arial"/>
              </a:endParaRPr>
            </a:p>
          </p:txBody>
        </p:sp>
        <p:sp>
          <p:nvSpPr>
            <p:cNvPr id="14" name="Google Shape;427;p45">
              <a:extLst>
                <a:ext uri="{FF2B5EF4-FFF2-40B4-BE49-F238E27FC236}">
                  <a16:creationId xmlns:a16="http://schemas.microsoft.com/office/drawing/2014/main" id="{6C50FDAD-269E-4813-BCA8-C767907D90F2}"/>
                </a:ext>
              </a:extLst>
            </p:cNvPr>
            <p:cNvSpPr txBox="1"/>
            <p:nvPr/>
          </p:nvSpPr>
          <p:spPr>
            <a:xfrm>
              <a:off x="1665504" y="2498242"/>
              <a:ext cx="10297883" cy="537069"/>
            </a:xfrm>
            <a:prstGeom prst="rect">
              <a:avLst/>
            </a:prstGeom>
            <a:no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srgbClr val="FFFFFF"/>
                  </a:solidFill>
                  <a:effectLst/>
                  <a:uLnTx/>
                  <a:uFillTx/>
                  <a:latin typeface="Helvetica" panose="020B0604020202020204" pitchFamily="34" charset="0"/>
                  <a:ea typeface="Roboto Medium"/>
                  <a:cs typeface="Helvetica" panose="020B0604020202020204" pitchFamily="34" charset="0"/>
                  <a:sym typeface="Roboto Medium"/>
                </a:rPr>
                <a:t>EHR-specific push connector</a:t>
              </a:r>
              <a:br>
                <a:rPr kumimoji="0" lang="en-US" sz="2400" b="0" i="0" u="none" strike="noStrike" kern="0" cap="none" spc="0" normalizeH="0" baseline="0" noProof="0" dirty="0">
                  <a:ln>
                    <a:noFill/>
                  </a:ln>
                  <a:solidFill>
                    <a:srgbClr val="FFFFFF"/>
                  </a:solidFill>
                  <a:effectLst/>
                  <a:uLnTx/>
                  <a:uFillTx/>
                  <a:latin typeface="Helvetica" panose="020B0604020202020204" pitchFamily="34" charset="0"/>
                  <a:ea typeface="Roboto Medium"/>
                  <a:cs typeface="Helvetica" panose="020B0604020202020204" pitchFamily="34" charset="0"/>
                  <a:sym typeface="Roboto Medium"/>
                </a:rPr>
              </a:br>
              <a:r>
                <a:rPr kumimoji="0" lang="en-US" sz="2400" b="0" i="0" u="none" strike="noStrike" kern="0" cap="none" spc="0" normalizeH="0" baseline="0" noProof="0" dirty="0">
                  <a:ln>
                    <a:noFill/>
                  </a:ln>
                  <a:solidFill>
                    <a:srgbClr val="FFFFFF"/>
                  </a:solidFill>
                  <a:effectLst/>
                  <a:uLnTx/>
                  <a:uFillTx/>
                  <a:latin typeface="Helvetica" panose="020B0604020202020204" pitchFamily="34" charset="0"/>
                  <a:ea typeface="Roboto Light"/>
                  <a:cs typeface="Helvetica" panose="020B0604020202020204" pitchFamily="34" charset="0"/>
                  <a:sym typeface="Roboto Light"/>
                </a:rPr>
                <a:t>Format varies by EHR; Site pushes files over standard protocols</a:t>
              </a:r>
              <a:endParaRPr kumimoji="0" sz="2400" b="0" i="0" u="none" strike="noStrike" kern="0" cap="none" spc="0" normalizeH="0" baseline="0" noProof="0" dirty="0">
                <a:ln>
                  <a:noFill/>
                </a:ln>
                <a:solidFill>
                  <a:srgbClr val="FFFFFF"/>
                </a:solidFill>
                <a:effectLst/>
                <a:uLnTx/>
                <a:uFillTx/>
                <a:latin typeface="Helvetica" panose="020B0604020202020204" pitchFamily="34" charset="0"/>
                <a:ea typeface="Roboto Light"/>
                <a:cs typeface="Helvetica" panose="020B0604020202020204" pitchFamily="34" charset="0"/>
                <a:sym typeface="Roboto Light"/>
              </a:endParaRPr>
            </a:p>
          </p:txBody>
        </p:sp>
      </p:grpSp>
      <p:grpSp>
        <p:nvGrpSpPr>
          <p:cNvPr id="15" name="Group 14">
            <a:extLst>
              <a:ext uri="{FF2B5EF4-FFF2-40B4-BE49-F238E27FC236}">
                <a16:creationId xmlns:a16="http://schemas.microsoft.com/office/drawing/2014/main" id="{0C028D57-CAED-45BB-BB56-F9EBFA8F2932}"/>
              </a:ext>
            </a:extLst>
          </p:cNvPr>
          <p:cNvGrpSpPr/>
          <p:nvPr/>
        </p:nvGrpSpPr>
        <p:grpSpPr>
          <a:xfrm>
            <a:off x="-5" y="3422104"/>
            <a:ext cx="11963392" cy="1311159"/>
            <a:chOff x="-5" y="3422104"/>
            <a:chExt cx="11963392" cy="1311159"/>
          </a:xfrm>
        </p:grpSpPr>
        <p:sp>
          <p:nvSpPr>
            <p:cNvPr id="16" name="Google Shape;429;p45">
              <a:extLst>
                <a:ext uri="{FF2B5EF4-FFF2-40B4-BE49-F238E27FC236}">
                  <a16:creationId xmlns:a16="http://schemas.microsoft.com/office/drawing/2014/main" id="{520C3CE9-DAA9-47DA-85EE-4F7785429D76}"/>
                </a:ext>
              </a:extLst>
            </p:cNvPr>
            <p:cNvSpPr txBox="1"/>
            <p:nvPr/>
          </p:nvSpPr>
          <p:spPr>
            <a:xfrm>
              <a:off x="-5" y="3518224"/>
              <a:ext cx="1665508" cy="996634"/>
            </a:xfrm>
            <a:prstGeom prst="rect">
              <a:avLst/>
            </a:prstGeom>
            <a:noFill/>
            <a:ln>
              <a:noFill/>
            </a:ln>
          </p:spPr>
          <p:txBody>
            <a:bodyPr spcFirstLastPara="1" wrap="square" lIns="121900" tIns="60925" rIns="121900" bIns="60925" anchor="ctr"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3000"/>
                <a:buFont typeface="Arial"/>
                <a:buNone/>
                <a:tabLst/>
                <a:defRPr/>
              </a:pPr>
              <a:r>
                <a:rPr kumimoji="0" lang="en-US" sz="3600" b="1" i="0" u="none" strike="noStrike" kern="0" cap="none" spc="0" normalizeH="0" baseline="0" noProof="0" dirty="0">
                  <a:ln>
                    <a:noFill/>
                  </a:ln>
                  <a:solidFill>
                    <a:srgbClr val="3CC0BD"/>
                  </a:solidFill>
                  <a:effectLst/>
                  <a:uLnTx/>
                  <a:uFillTx/>
                  <a:latin typeface="Helvetica" panose="020B0604020202020204" pitchFamily="34" charset="0"/>
                  <a:ea typeface="Roboto Medium"/>
                  <a:cs typeface="Helvetica" panose="020B0604020202020204" pitchFamily="34" charset="0"/>
                  <a:sym typeface="Roboto Medium"/>
                </a:rPr>
                <a:t>Tier 3</a:t>
              </a:r>
              <a:endParaRPr kumimoji="0" sz="3600" b="1" i="0" u="none" strike="noStrike" kern="0" cap="none" spc="0" normalizeH="0" baseline="0" noProof="0" dirty="0">
                <a:ln>
                  <a:noFill/>
                </a:ln>
                <a:solidFill>
                  <a:srgbClr val="3CC0BD"/>
                </a:solidFill>
                <a:effectLst/>
                <a:uLnTx/>
                <a:uFillTx/>
                <a:latin typeface="Helvetica" panose="020B0604020202020204" pitchFamily="34" charset="0"/>
                <a:ea typeface="Roboto Medium"/>
                <a:cs typeface="Helvetica" panose="020B0604020202020204" pitchFamily="34" charset="0"/>
                <a:sym typeface="Roboto Medium"/>
              </a:endParaRPr>
            </a:p>
          </p:txBody>
        </p:sp>
        <p:sp>
          <p:nvSpPr>
            <p:cNvPr id="17" name="Google Shape;430;p45">
              <a:extLst>
                <a:ext uri="{FF2B5EF4-FFF2-40B4-BE49-F238E27FC236}">
                  <a16:creationId xmlns:a16="http://schemas.microsoft.com/office/drawing/2014/main" id="{E1E35D5C-F94F-43E8-BF53-BDC7EC3CE961}"/>
                </a:ext>
              </a:extLst>
            </p:cNvPr>
            <p:cNvSpPr/>
            <p:nvPr/>
          </p:nvSpPr>
          <p:spPr>
            <a:xfrm>
              <a:off x="1665503" y="3422104"/>
              <a:ext cx="10297884" cy="1311159"/>
            </a:xfrm>
            <a:prstGeom prst="rect">
              <a:avLst/>
            </a:prstGeom>
            <a:solidFill>
              <a:srgbClr val="3CC0BD"/>
            </a:solid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Helvetica" panose="020B0604020202020204" pitchFamily="34" charset="0"/>
                <a:ea typeface="Arial"/>
                <a:cs typeface="Helvetica" panose="020B0604020202020204" pitchFamily="34" charset="0"/>
                <a:sym typeface="Arial"/>
              </a:endParaRPr>
            </a:p>
          </p:txBody>
        </p:sp>
        <p:sp>
          <p:nvSpPr>
            <p:cNvPr id="18" name="Google Shape;431;p45">
              <a:extLst>
                <a:ext uri="{FF2B5EF4-FFF2-40B4-BE49-F238E27FC236}">
                  <a16:creationId xmlns:a16="http://schemas.microsoft.com/office/drawing/2014/main" id="{699DC9D7-F28D-42E0-80C3-A4ADF34C0617}"/>
                </a:ext>
              </a:extLst>
            </p:cNvPr>
            <p:cNvSpPr txBox="1"/>
            <p:nvPr/>
          </p:nvSpPr>
          <p:spPr>
            <a:xfrm>
              <a:off x="1665503" y="3800140"/>
              <a:ext cx="10172707" cy="523245"/>
            </a:xfrm>
            <a:prstGeom prst="rect">
              <a:avLst/>
            </a:prstGeom>
            <a:noFill/>
            <a:ln>
              <a:noFill/>
            </a:ln>
          </p:spPr>
          <p:txBody>
            <a:bodyPr spcFirstLastPara="1" wrap="square" lIns="121900" tIns="60925" rIns="121900" bIns="60925" anchor="ctr" anchorCtr="0">
              <a:noAutofit/>
            </a:bodyPr>
            <a:lstStyle/>
            <a:p>
              <a:pPr lvl="0">
                <a:lnSpc>
                  <a:spcPct val="115000"/>
                </a:lnSpc>
                <a:buClr>
                  <a:srgbClr val="000000"/>
                </a:buClr>
                <a:buSzPts val="1800"/>
                <a:defRPr/>
              </a:pPr>
              <a:r>
                <a:rPr kumimoji="0" lang="en-US" sz="2400" b="1" i="0" u="none" strike="noStrike" kern="0" cap="none" spc="0" normalizeH="0" baseline="0" noProof="0" dirty="0">
                  <a:ln>
                    <a:noFill/>
                  </a:ln>
                  <a:solidFill>
                    <a:srgbClr val="FFFFFF"/>
                  </a:solidFill>
                  <a:effectLst/>
                  <a:uLnTx/>
                  <a:uFillTx/>
                  <a:latin typeface="Helvetica" panose="020B0604020202020204" pitchFamily="34" charset="0"/>
                  <a:ea typeface="Roboto Medium"/>
                  <a:cs typeface="Helvetica" panose="020B0604020202020204" pitchFamily="34" charset="0"/>
                  <a:sym typeface="Roboto Medium"/>
                </a:rPr>
                <a:t>ArborMetrix-standard push connector</a:t>
              </a:r>
              <a:br>
                <a:rPr kumimoji="0" lang="en-US" sz="2400" b="0" i="0" u="none" strike="noStrike" kern="0" cap="none" spc="0" normalizeH="0" baseline="0" noProof="0" dirty="0">
                  <a:ln>
                    <a:noFill/>
                  </a:ln>
                  <a:solidFill>
                    <a:srgbClr val="FFFFFF"/>
                  </a:solidFill>
                  <a:effectLst/>
                  <a:uLnTx/>
                  <a:uFillTx/>
                  <a:latin typeface="Helvetica" panose="020B0604020202020204" pitchFamily="34" charset="0"/>
                  <a:ea typeface="Roboto Medium"/>
                  <a:cs typeface="Helvetica" panose="020B0604020202020204" pitchFamily="34" charset="0"/>
                  <a:sym typeface="Roboto Medium"/>
                </a:rPr>
              </a:br>
              <a:r>
                <a:rPr lang="en-US" sz="2400" dirty="0">
                  <a:solidFill>
                    <a:schemeClr val="bg1"/>
                  </a:solidFill>
                  <a:latin typeface="Helvetica" panose="020B0604020202020204" pitchFamily="34" charset="0"/>
                  <a:cs typeface="Helvetica" panose="020B0604020202020204" pitchFamily="34" charset="0"/>
                </a:rPr>
                <a:t>Site IT generates file conforming to ArborMetrix specification; Site pushes files over standard protocols</a:t>
              </a:r>
              <a:endParaRPr kumimoji="0" sz="2400" b="0" i="0" u="none" strike="noStrike" kern="0" cap="none" spc="0" normalizeH="0" baseline="0" noProof="0" dirty="0">
                <a:ln>
                  <a:noFill/>
                </a:ln>
                <a:solidFill>
                  <a:schemeClr val="bg1"/>
                </a:solidFill>
                <a:effectLst/>
                <a:uLnTx/>
                <a:uFillTx/>
                <a:latin typeface="Helvetica" panose="020B0604020202020204" pitchFamily="34" charset="0"/>
                <a:ea typeface="Roboto Light" panose="02000000000000000000"/>
                <a:cs typeface="Helvetica" panose="020B0604020202020204" pitchFamily="34" charset="0"/>
                <a:sym typeface="Roboto Light"/>
              </a:endParaRPr>
            </a:p>
          </p:txBody>
        </p:sp>
      </p:grpSp>
      <p:grpSp>
        <p:nvGrpSpPr>
          <p:cNvPr id="23" name="Group 22">
            <a:extLst>
              <a:ext uri="{FF2B5EF4-FFF2-40B4-BE49-F238E27FC236}">
                <a16:creationId xmlns:a16="http://schemas.microsoft.com/office/drawing/2014/main" id="{A31ED1EF-3946-4E97-BE57-BFAA54644754}"/>
              </a:ext>
            </a:extLst>
          </p:cNvPr>
          <p:cNvGrpSpPr/>
          <p:nvPr/>
        </p:nvGrpSpPr>
        <p:grpSpPr>
          <a:xfrm>
            <a:off x="-6" y="4837693"/>
            <a:ext cx="11963393" cy="896600"/>
            <a:chOff x="-6" y="4920821"/>
            <a:chExt cx="11963393" cy="1012974"/>
          </a:xfrm>
        </p:grpSpPr>
        <p:sp>
          <p:nvSpPr>
            <p:cNvPr id="24" name="Google Shape;426;p45">
              <a:extLst>
                <a:ext uri="{FF2B5EF4-FFF2-40B4-BE49-F238E27FC236}">
                  <a16:creationId xmlns:a16="http://schemas.microsoft.com/office/drawing/2014/main" id="{40E072B0-EB3D-427A-AD5B-8FFC062F58F7}"/>
                </a:ext>
              </a:extLst>
            </p:cNvPr>
            <p:cNvSpPr/>
            <p:nvPr/>
          </p:nvSpPr>
          <p:spPr>
            <a:xfrm>
              <a:off x="1665503" y="4920821"/>
              <a:ext cx="10297884" cy="1012973"/>
            </a:xfrm>
            <a:prstGeom prst="rect">
              <a:avLst/>
            </a:prstGeom>
            <a:solidFill>
              <a:schemeClr val="bg1">
                <a:lumMod val="65000"/>
              </a:schemeClr>
            </a:solid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Helvetica" panose="020B0604020202020204" pitchFamily="34" charset="0"/>
                <a:ea typeface="Arial"/>
                <a:cs typeface="Helvetica" panose="020B0604020202020204" pitchFamily="34" charset="0"/>
                <a:sym typeface="Arial"/>
              </a:endParaRPr>
            </a:p>
          </p:txBody>
        </p:sp>
        <p:sp>
          <p:nvSpPr>
            <p:cNvPr id="25" name="Google Shape;427;p45">
              <a:extLst>
                <a:ext uri="{FF2B5EF4-FFF2-40B4-BE49-F238E27FC236}">
                  <a16:creationId xmlns:a16="http://schemas.microsoft.com/office/drawing/2014/main" id="{5FB1DFC8-B8FB-45CE-BDCC-2F447E861F39}"/>
                </a:ext>
              </a:extLst>
            </p:cNvPr>
            <p:cNvSpPr txBox="1"/>
            <p:nvPr/>
          </p:nvSpPr>
          <p:spPr>
            <a:xfrm>
              <a:off x="1665503" y="5124777"/>
              <a:ext cx="10297883" cy="537069"/>
            </a:xfrm>
            <a:prstGeom prst="rect">
              <a:avLst/>
            </a:prstGeom>
            <a:noFill/>
            <a:ln>
              <a:noFill/>
            </a:ln>
          </p:spPr>
          <p:txBody>
            <a:bodyPr spcFirstLastPara="1" wrap="square" lIns="121900" tIns="60925" rIns="121900" bIns="609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srgbClr val="FFFFFF"/>
                  </a:solidFill>
                  <a:effectLst/>
                  <a:uLnTx/>
                  <a:uFillTx/>
                  <a:latin typeface="Helvetica" panose="020B0604020202020204" pitchFamily="34" charset="0"/>
                  <a:ea typeface="Roboto Medium"/>
                  <a:cs typeface="Helvetica" panose="020B0604020202020204" pitchFamily="34" charset="0"/>
                  <a:sym typeface="Roboto Medium"/>
                </a:rPr>
                <a:t>Direct manual data entry via website</a:t>
              </a:r>
              <a:endParaRPr kumimoji="0" sz="2400" b="0" i="0" u="none" strike="noStrike" kern="0" cap="none" spc="0" normalizeH="0" baseline="0" noProof="0" dirty="0">
                <a:ln>
                  <a:noFill/>
                </a:ln>
                <a:solidFill>
                  <a:srgbClr val="FFFFFF"/>
                </a:solidFill>
                <a:effectLst/>
                <a:uLnTx/>
                <a:uFillTx/>
                <a:latin typeface="Helvetica" panose="020B0604020202020204" pitchFamily="34" charset="0"/>
                <a:ea typeface="Roboto Light"/>
                <a:cs typeface="Helvetica" panose="020B0604020202020204" pitchFamily="34" charset="0"/>
                <a:sym typeface="Roboto Light"/>
              </a:endParaRPr>
            </a:p>
          </p:txBody>
        </p:sp>
        <p:sp>
          <p:nvSpPr>
            <p:cNvPr id="26" name="Google Shape;429;p45">
              <a:extLst>
                <a:ext uri="{FF2B5EF4-FFF2-40B4-BE49-F238E27FC236}">
                  <a16:creationId xmlns:a16="http://schemas.microsoft.com/office/drawing/2014/main" id="{872FE4E4-F2FD-463B-B7F7-7B4866C9079F}"/>
                </a:ext>
              </a:extLst>
            </p:cNvPr>
            <p:cNvSpPr txBox="1"/>
            <p:nvPr/>
          </p:nvSpPr>
          <p:spPr>
            <a:xfrm>
              <a:off x="-6" y="4937161"/>
              <a:ext cx="1665508" cy="996634"/>
            </a:xfrm>
            <a:prstGeom prst="rect">
              <a:avLst/>
            </a:prstGeom>
            <a:noFill/>
            <a:ln>
              <a:noFill/>
            </a:ln>
          </p:spPr>
          <p:txBody>
            <a:bodyPr spcFirstLastPara="1" wrap="square" lIns="121900" tIns="60925" rIns="121900" bIns="60925" anchor="ctr" anchorCtr="0">
              <a:noAutofit/>
            </a:bodyPr>
            <a:lstStyle/>
            <a:p>
              <a:pPr marL="0" marR="0" lvl="0" indent="0" algn="r" defTabSz="914400" rtl="0" eaLnBrk="1" fontAlgn="auto" latinLnBrk="0" hangingPunct="1">
                <a:lnSpc>
                  <a:spcPct val="90000"/>
                </a:lnSpc>
                <a:spcBef>
                  <a:spcPts val="0"/>
                </a:spcBef>
                <a:spcAft>
                  <a:spcPts val="0"/>
                </a:spcAft>
                <a:buClr>
                  <a:srgbClr val="000000"/>
                </a:buClr>
                <a:buSzPts val="3000"/>
                <a:buFont typeface="Arial"/>
                <a:buNone/>
                <a:tabLst/>
                <a:defRPr/>
              </a:pPr>
              <a:r>
                <a:rPr kumimoji="0" lang="en-US" sz="3600" b="1" i="0" u="none" strike="noStrike" kern="0" cap="none" spc="0" normalizeH="0" baseline="0" noProof="0" dirty="0">
                  <a:ln>
                    <a:noFill/>
                  </a:ln>
                  <a:solidFill>
                    <a:schemeClr val="bg1">
                      <a:lumMod val="65000"/>
                    </a:schemeClr>
                  </a:solidFill>
                  <a:effectLst/>
                  <a:uLnTx/>
                  <a:uFillTx/>
                  <a:latin typeface="Helvetica" panose="020B0604020202020204" pitchFamily="34" charset="0"/>
                  <a:ea typeface="Roboto Medium"/>
                  <a:cs typeface="Helvetica" panose="020B0604020202020204" pitchFamily="34" charset="0"/>
                  <a:sym typeface="Roboto Medium"/>
                </a:rPr>
                <a:t>Tier 4</a:t>
              </a:r>
              <a:endParaRPr kumimoji="0" sz="3600" b="1" i="0" u="none" strike="noStrike" kern="0" cap="none" spc="0" normalizeH="0" baseline="0" noProof="0" dirty="0">
                <a:ln>
                  <a:noFill/>
                </a:ln>
                <a:solidFill>
                  <a:schemeClr val="bg1">
                    <a:lumMod val="65000"/>
                  </a:schemeClr>
                </a:solidFill>
                <a:effectLst/>
                <a:uLnTx/>
                <a:uFillTx/>
                <a:latin typeface="Helvetica" panose="020B0604020202020204" pitchFamily="34" charset="0"/>
                <a:ea typeface="Roboto Medium"/>
                <a:cs typeface="Helvetica" panose="020B0604020202020204" pitchFamily="34" charset="0"/>
                <a:sym typeface="Roboto Medium"/>
              </a:endParaRPr>
            </a:p>
          </p:txBody>
        </p:sp>
      </p:grpSp>
    </p:spTree>
    <p:extLst>
      <p:ext uri="{BB962C8B-B14F-4D97-AF65-F5344CB8AC3E}">
        <p14:creationId xmlns:p14="http://schemas.microsoft.com/office/powerpoint/2010/main" val="311008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44CD8-224A-42D4-99A3-FA9A7CD74685}"/>
              </a:ext>
            </a:extLst>
          </p:cNvPr>
          <p:cNvSpPr>
            <a:spLocks noGrp="1"/>
          </p:cNvSpPr>
          <p:nvPr>
            <p:ph idx="1"/>
          </p:nvPr>
        </p:nvSpPr>
        <p:spPr>
          <a:xfrm>
            <a:off x="838200" y="1625565"/>
            <a:ext cx="10515600" cy="4351338"/>
          </a:xfrm>
        </p:spPr>
        <p:txBody>
          <a:bodyPr/>
          <a:lstStyle/>
          <a:p>
            <a:pPr marL="800100" lvl="2" indent="-342900">
              <a:spcBef>
                <a:spcPts val="1000"/>
              </a:spcBef>
              <a:buFont typeface="System Font Regular"/>
              <a:buChar char="→"/>
            </a:pPr>
            <a:r>
              <a:rPr lang="en-US" sz="3200" dirty="0">
                <a:latin typeface="Helvetica" panose="020B0604020202020204" pitchFamily="34" charset="0"/>
                <a:cs typeface="Helvetica" panose="020B0604020202020204" pitchFamily="34" charset="0"/>
              </a:rPr>
              <a:t>Standardized program and patient-level outcome data</a:t>
            </a:r>
          </a:p>
          <a:p>
            <a:pPr marL="800100" lvl="2" indent="-342900">
              <a:spcBef>
                <a:spcPts val="1000"/>
              </a:spcBef>
              <a:buFont typeface="System Font Regular"/>
              <a:buChar char="→"/>
            </a:pPr>
            <a:r>
              <a:rPr lang="en-US" sz="3200" dirty="0">
                <a:latin typeface="Helvetica" panose="020B0604020202020204" pitchFamily="34" charset="0"/>
                <a:cs typeface="Helvetica" panose="020B0604020202020204" pitchFamily="34" charset="0"/>
              </a:rPr>
              <a:t>EHR integration</a:t>
            </a:r>
          </a:p>
          <a:p>
            <a:pPr marL="800100" lvl="2" indent="-342900">
              <a:spcBef>
                <a:spcPts val="1000"/>
              </a:spcBef>
              <a:buFont typeface="System Font Regular"/>
              <a:buChar char="→"/>
            </a:pPr>
            <a:r>
              <a:rPr lang="en-US" sz="3200" dirty="0">
                <a:solidFill>
                  <a:srgbClr val="A7294E"/>
                </a:solidFill>
                <a:latin typeface="Helvetica" panose="020B0604020202020204" pitchFamily="34" charset="0"/>
                <a:cs typeface="Helvetica" panose="020B0604020202020204" pitchFamily="34" charset="0"/>
              </a:rPr>
              <a:t>Reports with benchmarking</a:t>
            </a:r>
          </a:p>
          <a:p>
            <a:endParaRPr lang="en-US" dirty="0"/>
          </a:p>
        </p:txBody>
      </p:sp>
      <p:sp>
        <p:nvSpPr>
          <p:cNvPr id="4" name="Slide Number Placeholder 3">
            <a:extLst>
              <a:ext uri="{FF2B5EF4-FFF2-40B4-BE49-F238E27FC236}">
                <a16:creationId xmlns:a16="http://schemas.microsoft.com/office/drawing/2014/main" id="{D14BAC4D-17E6-42E9-9930-571C9DD8F518}"/>
              </a:ext>
            </a:extLst>
          </p:cNvPr>
          <p:cNvSpPr>
            <a:spLocks noGrp="1"/>
          </p:cNvSpPr>
          <p:nvPr>
            <p:ph type="sldNum" sz="quarter" idx="12"/>
          </p:nvPr>
        </p:nvSpPr>
        <p:spPr/>
        <p:txBody>
          <a:bodyPr/>
          <a:lstStyle/>
          <a:p>
            <a:fld id="{8EFC83EB-D2AF-BF4C-8A84-BB97B245E12F}" type="slidenum">
              <a:rPr lang="en-US" smtClean="0"/>
              <a:pPr/>
              <a:t>31</a:t>
            </a:fld>
            <a:endParaRPr lang="en-US"/>
          </a:p>
        </p:txBody>
      </p:sp>
      <p:sp>
        <p:nvSpPr>
          <p:cNvPr id="5" name="Title 1">
            <a:extLst>
              <a:ext uri="{FF2B5EF4-FFF2-40B4-BE49-F238E27FC236}">
                <a16:creationId xmlns:a16="http://schemas.microsoft.com/office/drawing/2014/main" id="{36A92BB0-1F6F-8544-937F-ACB8A7C46682}"/>
              </a:ext>
            </a:extLst>
          </p:cNvPr>
          <p:cNvSpPr>
            <a:spLocks noGrp="1"/>
          </p:cNvSpPr>
          <p:nvPr>
            <p:ph type="title"/>
          </p:nvPr>
        </p:nvSpPr>
        <p:spPr>
          <a:xfrm>
            <a:off x="838200" y="365125"/>
            <a:ext cx="10515600" cy="1325563"/>
          </a:xfrm>
        </p:spPr>
        <p:txBody>
          <a:bodyPr/>
          <a:lstStyle/>
          <a:p>
            <a:r>
              <a:rPr lang="en-US" dirty="0"/>
              <a:t>State of the Art registry</a:t>
            </a:r>
          </a:p>
        </p:txBody>
      </p:sp>
    </p:spTree>
    <p:extLst>
      <p:ext uri="{BB962C8B-B14F-4D97-AF65-F5344CB8AC3E}">
        <p14:creationId xmlns:p14="http://schemas.microsoft.com/office/powerpoint/2010/main" val="1837960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27DA373-D024-433E-945A-6BA81EFE0293}"/>
              </a:ext>
            </a:extLst>
          </p:cNvPr>
          <p:cNvGraphicFramePr>
            <a:graphicFrameLocks noGrp="1"/>
          </p:cNvGraphicFramePr>
          <p:nvPr>
            <p:ph idx="1"/>
          </p:nvPr>
        </p:nvGraphicFramePr>
        <p:xfrm>
          <a:off x="1400512" y="932854"/>
          <a:ext cx="11664302" cy="4795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Bar graph with upward trend">
            <a:extLst>
              <a:ext uri="{FF2B5EF4-FFF2-40B4-BE49-F238E27FC236}">
                <a16:creationId xmlns:a16="http://schemas.microsoft.com/office/drawing/2014/main" id="{97290A87-33AD-422D-A225-EE1204DFFC7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0154" y="1909271"/>
            <a:ext cx="816787" cy="816787"/>
          </a:xfrm>
          <a:prstGeom prst="rect">
            <a:avLst/>
          </a:prstGeom>
        </p:spPr>
      </p:pic>
      <p:pic>
        <p:nvPicPr>
          <p:cNvPr id="7" name="Graphic 6" descr="Stopwatch">
            <a:extLst>
              <a:ext uri="{FF2B5EF4-FFF2-40B4-BE49-F238E27FC236}">
                <a16:creationId xmlns:a16="http://schemas.microsoft.com/office/drawing/2014/main" id="{5689F68A-1D9D-4045-B927-B6E0E93EF48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0154" y="882984"/>
            <a:ext cx="914400" cy="914400"/>
          </a:xfrm>
          <a:prstGeom prst="rect">
            <a:avLst/>
          </a:prstGeom>
        </p:spPr>
      </p:pic>
      <p:pic>
        <p:nvPicPr>
          <p:cNvPr id="8" name="Graphic 7" descr="Ruler">
            <a:extLst>
              <a:ext uri="{FF2B5EF4-FFF2-40B4-BE49-F238E27FC236}">
                <a16:creationId xmlns:a16="http://schemas.microsoft.com/office/drawing/2014/main" id="{ACEE1AC2-EA58-4800-AAC9-7E333C4629C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0153" y="2932690"/>
            <a:ext cx="816787" cy="816787"/>
          </a:xfrm>
          <a:prstGeom prst="rect">
            <a:avLst/>
          </a:prstGeom>
        </p:spPr>
      </p:pic>
      <p:pic>
        <p:nvPicPr>
          <p:cNvPr id="10" name="Graphic 9" descr="Table">
            <a:extLst>
              <a:ext uri="{FF2B5EF4-FFF2-40B4-BE49-F238E27FC236}">
                <a16:creationId xmlns:a16="http://schemas.microsoft.com/office/drawing/2014/main" id="{CEB65626-E5BF-481B-A0F7-E50FA94AEBE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80153" y="3907521"/>
            <a:ext cx="914400" cy="914400"/>
          </a:xfrm>
          <a:prstGeom prst="rect">
            <a:avLst/>
          </a:prstGeom>
        </p:spPr>
      </p:pic>
      <p:pic>
        <p:nvPicPr>
          <p:cNvPr id="11" name="Graphic 10" descr="Database">
            <a:extLst>
              <a:ext uri="{FF2B5EF4-FFF2-40B4-BE49-F238E27FC236}">
                <a16:creationId xmlns:a16="http://schemas.microsoft.com/office/drawing/2014/main" id="{46DB01C8-2501-4B83-A1A5-A267433DC5E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1346" y="4878174"/>
            <a:ext cx="914400" cy="914400"/>
          </a:xfrm>
          <a:prstGeom prst="rect">
            <a:avLst/>
          </a:prstGeom>
        </p:spPr>
      </p:pic>
      <p:sp>
        <p:nvSpPr>
          <p:cNvPr id="12" name="Footer Placeholder 3"/>
          <p:cNvSpPr txBox="1">
            <a:spLocks/>
          </p:cNvSpPr>
          <p:nvPr/>
        </p:nvSpPr>
        <p:spPr>
          <a:xfrm>
            <a:off x="2751323" y="6417311"/>
            <a:ext cx="6985336" cy="240028"/>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PRESENTED BY: Kamal, Rotella, Rogers, Pantilat</a:t>
            </a:r>
          </a:p>
        </p:txBody>
      </p:sp>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35851" y="258450"/>
            <a:ext cx="3667730" cy="434192"/>
          </a:xfrm>
          <a:prstGeom prst="rect">
            <a:avLst/>
          </a:prstGeom>
        </p:spPr>
      </p:pic>
      <p:sp>
        <p:nvSpPr>
          <p:cNvPr id="13" name="Title 1">
            <a:extLst>
              <a:ext uri="{FF2B5EF4-FFF2-40B4-BE49-F238E27FC236}">
                <a16:creationId xmlns:a16="http://schemas.microsoft.com/office/drawing/2014/main" id="{C737A3CA-8C8D-44C6-8C32-49A9E2ADC12E}"/>
              </a:ext>
            </a:extLst>
          </p:cNvPr>
          <p:cNvSpPr>
            <a:spLocks noGrp="1"/>
          </p:cNvSpPr>
          <p:nvPr>
            <p:ph type="title"/>
          </p:nvPr>
        </p:nvSpPr>
        <p:spPr>
          <a:xfrm>
            <a:off x="188419" y="-124524"/>
            <a:ext cx="10515600" cy="1325563"/>
          </a:xfrm>
        </p:spPr>
        <p:txBody>
          <a:bodyPr/>
          <a:lstStyle/>
          <a:p>
            <a:r>
              <a:rPr lang="en-US" dirty="0"/>
              <a:t>Reports with benchmarks</a:t>
            </a:r>
          </a:p>
        </p:txBody>
      </p:sp>
    </p:spTree>
    <p:extLst>
      <p:ext uri="{BB962C8B-B14F-4D97-AF65-F5344CB8AC3E}">
        <p14:creationId xmlns:p14="http://schemas.microsoft.com/office/powerpoint/2010/main" val="17680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973AE2F-D3CE-4E12-AC13-CF396271ABE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1163C132-B846-4177-AEBE-025AFDE1B55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77836395-5EDC-4194-80D0-230E1D0BC24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F693C6A-B530-43DF-819D-9CE5B2B78F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358CF85-F0BA-41FF-AE83-882955AD889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F5DDEF30-AAEC-46D5-8325-BEE819ECE96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9B96B0A5-91BA-4F59-968A-BE55CD5D943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06D3B2E-185C-42C8-BEC8-704BD1522E6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197293E3-2E17-414E-8561-B1CC4EBD25B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48241719-AACB-44FB-ABF5-3D7DDC6040A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54C26AB5-AB32-4C7D-931C-98EC09F4451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362C9DFB-94E6-4B60-B8C2-E2F8385E820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306B4BC6-E1E1-4B83-B0E7-2696A376AEC3}"/>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5EA5C4A8-D49D-4FDE-B02A-3123CBB121A2}"/>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C9449189-FA65-4D9A-BEB6-CDBC0D0B96A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CC5CE585-2D91-447B-92ED-E1EED6CCA0F2}"/>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FAA1B0E3-B0B4-4BDE-A518-F2B671A2D824}"/>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B8AEF917-18B6-4136-B9E9-D8DAD7D2440B}"/>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graphicEl>
                                              <a:dgm id="{4C1531C3-A728-4F17-B678-E9A32DEB0012}"/>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graphicEl>
                                              <a:dgm id="{68172A48-6C9C-46E8-9819-057FEC4DB4C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93F2-D903-48F8-8C20-50520449FECD}"/>
              </a:ext>
            </a:extLst>
          </p:cNvPr>
          <p:cNvSpPr>
            <a:spLocks noGrp="1"/>
          </p:cNvSpPr>
          <p:nvPr>
            <p:ph type="title"/>
          </p:nvPr>
        </p:nvSpPr>
        <p:spPr/>
        <p:txBody>
          <a:bodyPr/>
          <a:lstStyle/>
          <a:p>
            <a:r>
              <a:rPr lang="en-US" dirty="0"/>
              <a:t>State of the Art registry</a:t>
            </a:r>
          </a:p>
        </p:txBody>
      </p:sp>
      <p:sp>
        <p:nvSpPr>
          <p:cNvPr id="3" name="Content Placeholder 2">
            <a:extLst>
              <a:ext uri="{FF2B5EF4-FFF2-40B4-BE49-F238E27FC236}">
                <a16:creationId xmlns:a16="http://schemas.microsoft.com/office/drawing/2014/main" id="{B3FE2D13-5E91-4A71-B133-087D4395DE60}"/>
              </a:ext>
            </a:extLst>
          </p:cNvPr>
          <p:cNvSpPr>
            <a:spLocks noGrp="1"/>
          </p:cNvSpPr>
          <p:nvPr>
            <p:ph idx="1"/>
          </p:nvPr>
        </p:nvSpPr>
        <p:spPr>
          <a:xfrm>
            <a:off x="838200" y="1825625"/>
            <a:ext cx="10515600" cy="2767640"/>
          </a:xfrm>
        </p:spPr>
        <p:txBody>
          <a:bodyPr/>
          <a:lstStyle/>
          <a:p>
            <a:pPr marL="342900" lvl="1" indent="-342900">
              <a:spcBef>
                <a:spcPts val="1000"/>
              </a:spcBef>
              <a:buFont typeface="System Font Regular"/>
              <a:buChar char="→"/>
            </a:pPr>
            <a:r>
              <a:rPr lang="en-US" sz="3200" dirty="0">
                <a:latin typeface="Helvetica" panose="020B0604020202020204" pitchFamily="34" charset="0"/>
                <a:cs typeface="Helvetica" panose="020B0604020202020204" pitchFamily="34" charset="0"/>
              </a:rPr>
              <a:t>Standardized program- and patient-level outcome data</a:t>
            </a:r>
          </a:p>
          <a:p>
            <a:pPr marL="342900" lvl="1" indent="-342900">
              <a:spcBef>
                <a:spcPts val="1000"/>
              </a:spcBef>
              <a:buFont typeface="System Font Regular"/>
              <a:buChar char="→"/>
            </a:pPr>
            <a:r>
              <a:rPr lang="en-US" sz="3200" dirty="0">
                <a:latin typeface="Helvetica" panose="020B0604020202020204" pitchFamily="34" charset="0"/>
                <a:cs typeface="Helvetica" panose="020B0604020202020204" pitchFamily="34" charset="0"/>
              </a:rPr>
              <a:t>EHR integration</a:t>
            </a:r>
          </a:p>
          <a:p>
            <a:pPr marL="342900" lvl="1" indent="-342900">
              <a:spcBef>
                <a:spcPts val="1000"/>
              </a:spcBef>
              <a:buFont typeface="System Font Regular"/>
              <a:buChar char="→"/>
            </a:pPr>
            <a:r>
              <a:rPr lang="en-US" sz="3200" dirty="0">
                <a:latin typeface="Helvetica" panose="020B0604020202020204" pitchFamily="34" charset="0"/>
                <a:cs typeface="Helvetica" panose="020B0604020202020204" pitchFamily="34" charset="0"/>
              </a:rPr>
              <a:t>Reports with benchmarking</a:t>
            </a:r>
          </a:p>
          <a:p>
            <a:endParaRPr lang="en-US" dirty="0"/>
          </a:p>
        </p:txBody>
      </p:sp>
      <p:sp>
        <p:nvSpPr>
          <p:cNvPr id="4" name="Slide Number Placeholder 3">
            <a:extLst>
              <a:ext uri="{FF2B5EF4-FFF2-40B4-BE49-F238E27FC236}">
                <a16:creationId xmlns:a16="http://schemas.microsoft.com/office/drawing/2014/main" id="{E8097EDF-B727-469F-96CB-C3FD66850864}"/>
              </a:ext>
            </a:extLst>
          </p:cNvPr>
          <p:cNvSpPr>
            <a:spLocks noGrp="1"/>
          </p:cNvSpPr>
          <p:nvPr>
            <p:ph type="sldNum" sz="quarter" idx="12"/>
          </p:nvPr>
        </p:nvSpPr>
        <p:spPr/>
        <p:txBody>
          <a:bodyPr/>
          <a:lstStyle/>
          <a:p>
            <a:fld id="{8EFC83EB-D2AF-BF4C-8A84-BB97B245E12F}" type="slidenum">
              <a:rPr lang="en-US" smtClean="0"/>
              <a:pPr/>
              <a:t>33</a:t>
            </a:fld>
            <a:endParaRPr lang="en-US"/>
          </a:p>
        </p:txBody>
      </p:sp>
      <p:sp>
        <p:nvSpPr>
          <p:cNvPr id="5" name="TextBox 4">
            <a:extLst>
              <a:ext uri="{FF2B5EF4-FFF2-40B4-BE49-F238E27FC236}">
                <a16:creationId xmlns:a16="http://schemas.microsoft.com/office/drawing/2014/main" id="{75794940-B598-4817-A87C-FD490FC083BD}"/>
              </a:ext>
            </a:extLst>
          </p:cNvPr>
          <p:cNvSpPr txBox="1"/>
          <p:nvPr/>
        </p:nvSpPr>
        <p:spPr>
          <a:xfrm>
            <a:off x="1698872" y="3967843"/>
            <a:ext cx="8084722" cy="1366528"/>
          </a:xfrm>
          <a:prstGeom prst="rect">
            <a:avLst/>
          </a:prstGeom>
          <a:noFill/>
        </p:spPr>
        <p:txBody>
          <a:bodyPr wrap="square" rtlCol="0">
            <a:spAutoFit/>
          </a:bodyPr>
          <a:lstStyle/>
          <a:p>
            <a:pPr lvl="1" algn="ctr">
              <a:lnSpc>
                <a:spcPct val="90000"/>
              </a:lnSpc>
              <a:spcBef>
                <a:spcPts val="500"/>
              </a:spcBef>
            </a:pPr>
            <a:r>
              <a:rPr lang="en-US" sz="3600" dirty="0">
                <a:solidFill>
                  <a:srgbClr val="A7294E"/>
                </a:solidFill>
                <a:latin typeface="Helvetica" panose="020B0604020202020204" pitchFamily="34" charset="0"/>
                <a:cs typeface="Helvetica" panose="020B0604020202020204" pitchFamily="34" charset="0"/>
              </a:rPr>
              <a:t>Easier, faster, better and cheaper than doing it on your own </a:t>
            </a:r>
          </a:p>
          <a:p>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752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6E755-C7DD-4AB5-BD3C-07F62F88A6CB}"/>
              </a:ext>
            </a:extLst>
          </p:cNvPr>
          <p:cNvSpPr>
            <a:spLocks noGrp="1"/>
          </p:cNvSpPr>
          <p:nvPr>
            <p:ph idx="1"/>
          </p:nvPr>
        </p:nvSpPr>
        <p:spPr/>
        <p:txBody>
          <a:bodyPr/>
          <a:lstStyle/>
          <a:p>
            <a:r>
              <a:rPr lang="en-US" sz="3200" dirty="0">
                <a:latin typeface="Helvetica" panose="020B0604020202020204" pitchFamily="34" charset="0"/>
                <a:cs typeface="Helvetica" panose="020B0604020202020204" pitchFamily="34" charset="0"/>
              </a:rPr>
              <a:t>State of the art data registry</a:t>
            </a:r>
          </a:p>
          <a:p>
            <a:r>
              <a:rPr lang="en-US" sz="3200" dirty="0">
                <a:latin typeface="Helvetica" panose="020B0604020202020204" pitchFamily="34" charset="0"/>
                <a:cs typeface="Helvetica" panose="020B0604020202020204" pitchFamily="34" charset="0"/>
              </a:rPr>
              <a:t>Community of like-minded people</a:t>
            </a:r>
          </a:p>
          <a:p>
            <a:r>
              <a:rPr lang="en-US" sz="3200" dirty="0">
                <a:latin typeface="Helvetica" panose="020B0604020202020204" pitchFamily="34" charset="0"/>
                <a:cs typeface="Helvetica" panose="020B0604020202020204" pitchFamily="34" charset="0"/>
              </a:rPr>
              <a:t>Practice improvement/QI collaboratives</a:t>
            </a:r>
          </a:p>
          <a:p>
            <a:r>
              <a:rPr lang="en-US" sz="3200" dirty="0">
                <a:latin typeface="Helvetica" panose="020B0604020202020204" pitchFamily="34" charset="0"/>
                <a:cs typeface="Helvetica" panose="020B0604020202020204" pitchFamily="34" charset="0"/>
              </a:rPr>
              <a:t>Research and measure development</a:t>
            </a:r>
          </a:p>
          <a:p>
            <a:r>
              <a:rPr lang="en-US" sz="3200" dirty="0">
                <a:latin typeface="Helvetica" panose="020B0604020202020204" pitchFamily="34" charset="0"/>
                <a:cs typeface="Helvetica" panose="020B0604020202020204" pitchFamily="34" charset="0"/>
              </a:rPr>
              <a:t>Technical assistance</a:t>
            </a:r>
          </a:p>
          <a:p>
            <a:endParaRPr lang="en-US" dirty="0"/>
          </a:p>
        </p:txBody>
      </p:sp>
      <p:sp>
        <p:nvSpPr>
          <p:cNvPr id="4" name="Slide Number Placeholder 3">
            <a:extLst>
              <a:ext uri="{FF2B5EF4-FFF2-40B4-BE49-F238E27FC236}">
                <a16:creationId xmlns:a16="http://schemas.microsoft.com/office/drawing/2014/main" id="{537EE5CF-1809-4F8E-8C1F-20ED2CE2EC8E}"/>
              </a:ext>
            </a:extLst>
          </p:cNvPr>
          <p:cNvSpPr>
            <a:spLocks noGrp="1"/>
          </p:cNvSpPr>
          <p:nvPr>
            <p:ph type="sldNum" sz="quarter" idx="12"/>
          </p:nvPr>
        </p:nvSpPr>
        <p:spPr/>
        <p:txBody>
          <a:bodyPr/>
          <a:lstStyle/>
          <a:p>
            <a:fld id="{8EFC83EB-D2AF-BF4C-8A84-BB97B245E12F}" type="slidenum">
              <a:rPr lang="en-US" smtClean="0"/>
              <a:pPr/>
              <a:t>34</a:t>
            </a:fld>
            <a:endParaRPr lang="en-US"/>
          </a:p>
        </p:txBody>
      </p:sp>
      <p:sp>
        <p:nvSpPr>
          <p:cNvPr id="7" name="Title 1">
            <a:extLst>
              <a:ext uri="{FF2B5EF4-FFF2-40B4-BE49-F238E27FC236}">
                <a16:creationId xmlns:a16="http://schemas.microsoft.com/office/drawing/2014/main" id="{E6058BCA-1E1F-1446-BC38-42D42D51E145}"/>
              </a:ext>
            </a:extLst>
          </p:cNvPr>
          <p:cNvSpPr txBox="1">
            <a:spLocks/>
          </p:cNvSpPr>
          <p:nvPr/>
        </p:nvSpPr>
        <p:spPr>
          <a:xfrm>
            <a:off x="90968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kern="1200">
                <a:solidFill>
                  <a:srgbClr val="002878"/>
                </a:solidFill>
                <a:latin typeface="Georgia" panose="02040502050405020303" pitchFamily="18" charset="0"/>
                <a:ea typeface="+mj-ea"/>
                <a:cs typeface="+mj-cs"/>
              </a:defRPr>
            </a:lvl1pPr>
          </a:lstStyle>
          <a:p>
            <a:r>
              <a:rPr lang="en-US" dirty="0"/>
              <a:t>PCQC</a:t>
            </a:r>
          </a:p>
        </p:txBody>
      </p:sp>
    </p:spTree>
    <p:extLst>
      <p:ext uri="{BB962C8B-B14F-4D97-AF65-F5344CB8AC3E}">
        <p14:creationId xmlns:p14="http://schemas.microsoft.com/office/powerpoint/2010/main" val="1543100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89D4-4EFA-4342-8ADD-4E8C04CDC01C}"/>
              </a:ext>
            </a:extLst>
          </p:cNvPr>
          <p:cNvSpPr>
            <a:spLocks noGrp="1"/>
          </p:cNvSpPr>
          <p:nvPr>
            <p:ph type="title"/>
          </p:nvPr>
        </p:nvSpPr>
        <p:spPr>
          <a:xfrm>
            <a:off x="838200" y="219919"/>
            <a:ext cx="10515600" cy="1325563"/>
          </a:xfrm>
        </p:spPr>
        <p:txBody>
          <a:bodyPr/>
          <a:lstStyle/>
          <a:p>
            <a:r>
              <a:rPr lang="en-US" dirty="0"/>
              <a:t>COVID-19 Case Report</a:t>
            </a:r>
          </a:p>
        </p:txBody>
      </p:sp>
      <p:sp>
        <p:nvSpPr>
          <p:cNvPr id="3" name="Content Placeholder 2">
            <a:extLst>
              <a:ext uri="{FF2B5EF4-FFF2-40B4-BE49-F238E27FC236}">
                <a16:creationId xmlns:a16="http://schemas.microsoft.com/office/drawing/2014/main" id="{90AFB749-D045-4BD8-B29E-569B454AA0FD}"/>
              </a:ext>
            </a:extLst>
          </p:cNvPr>
          <p:cNvSpPr>
            <a:spLocks noGrp="1"/>
          </p:cNvSpPr>
          <p:nvPr>
            <p:ph idx="1"/>
          </p:nvPr>
        </p:nvSpPr>
        <p:spPr>
          <a:xfrm>
            <a:off x="635338" y="1545482"/>
            <a:ext cx="6377609" cy="4351338"/>
          </a:xfrm>
        </p:spPr>
        <p:txBody>
          <a:bodyPr>
            <a:normAutofit/>
          </a:bodyPr>
          <a:lstStyle/>
          <a:p>
            <a:r>
              <a:rPr lang="en-US" dirty="0"/>
              <a:t>Launched April 2020 </a:t>
            </a:r>
          </a:p>
          <a:p>
            <a:r>
              <a:rPr lang="en-US" dirty="0"/>
              <a:t>Collect standardized data and experiences of palliative care clinicians caring for patients with COVID-19, PUI, and those that have recovered</a:t>
            </a:r>
          </a:p>
          <a:p>
            <a:r>
              <a:rPr lang="en-US" dirty="0"/>
              <a:t>Includes pediatric and adult palliative care</a:t>
            </a:r>
          </a:p>
          <a:p>
            <a:pPr marL="0" indent="0">
              <a:buNone/>
            </a:pPr>
            <a:endParaRPr lang="en-US" dirty="0"/>
          </a:p>
          <a:p>
            <a:pPr marL="0" indent="0">
              <a:buNone/>
            </a:pPr>
            <a:r>
              <a:rPr lang="en-US" dirty="0">
                <a:hlinkClick r:id="rId3"/>
              </a:rPr>
              <a:t>https://www.palliativequality.org/covid-19-case-report</a:t>
            </a: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218B652-ECB3-4776-952B-00BA913C2FAD}"/>
              </a:ext>
            </a:extLst>
          </p:cNvPr>
          <p:cNvSpPr>
            <a:spLocks noGrp="1"/>
          </p:cNvSpPr>
          <p:nvPr>
            <p:ph type="sldNum" sz="quarter" idx="12"/>
          </p:nvPr>
        </p:nvSpPr>
        <p:spPr/>
        <p:txBody>
          <a:bodyPr/>
          <a:lstStyle/>
          <a:p>
            <a:fld id="{8EFC83EB-D2AF-BF4C-8A84-BB97B245E12F}" type="slidenum">
              <a:rPr lang="en-US" smtClean="0"/>
              <a:pPr/>
              <a:t>35</a:t>
            </a:fld>
            <a:endParaRPr lang="en-US"/>
          </a:p>
        </p:txBody>
      </p:sp>
      <p:pic>
        <p:nvPicPr>
          <p:cNvPr id="6" name="Picture 5" descr="A close up of a sign&#10;&#10;Description automatically generated">
            <a:extLst>
              <a:ext uri="{FF2B5EF4-FFF2-40B4-BE49-F238E27FC236}">
                <a16:creationId xmlns:a16="http://schemas.microsoft.com/office/drawing/2014/main" id="{03C54606-D992-4B47-AEF0-AA2AD83FF405}"/>
              </a:ext>
            </a:extLst>
          </p:cNvPr>
          <p:cNvPicPr>
            <a:picLocks noChangeAspect="1"/>
          </p:cNvPicPr>
          <p:nvPr/>
        </p:nvPicPr>
        <p:blipFill>
          <a:blip r:embed="rId4"/>
          <a:stretch>
            <a:fillRect/>
          </a:stretch>
        </p:blipFill>
        <p:spPr>
          <a:xfrm>
            <a:off x="7666501" y="219919"/>
            <a:ext cx="3520762" cy="295144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8A8E0A6-89D2-45DB-B1F3-82FC439F8A5A}"/>
              </a:ext>
            </a:extLst>
          </p:cNvPr>
          <p:cNvPicPr>
            <a:picLocks noChangeAspect="1"/>
          </p:cNvPicPr>
          <p:nvPr/>
        </p:nvPicPr>
        <p:blipFill>
          <a:blip r:embed="rId5"/>
          <a:stretch>
            <a:fillRect/>
          </a:stretch>
        </p:blipFill>
        <p:spPr>
          <a:xfrm>
            <a:off x="7666501" y="3349012"/>
            <a:ext cx="3520762" cy="2951448"/>
          </a:xfrm>
          <a:prstGeom prst="rect">
            <a:avLst/>
          </a:prstGeom>
        </p:spPr>
      </p:pic>
    </p:spTree>
    <p:extLst>
      <p:ext uri="{BB962C8B-B14F-4D97-AF65-F5344CB8AC3E}">
        <p14:creationId xmlns:p14="http://schemas.microsoft.com/office/powerpoint/2010/main" val="19681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73D9-F6CB-43D5-B4E8-D6996F337C69}"/>
              </a:ext>
            </a:extLst>
          </p:cNvPr>
          <p:cNvSpPr>
            <a:spLocks noGrp="1"/>
          </p:cNvSpPr>
          <p:nvPr>
            <p:ph type="title"/>
          </p:nvPr>
        </p:nvSpPr>
        <p:spPr>
          <a:xfrm>
            <a:off x="455428" y="139867"/>
            <a:ext cx="10515600" cy="1325563"/>
          </a:xfrm>
        </p:spPr>
        <p:txBody>
          <a:bodyPr/>
          <a:lstStyle/>
          <a:p>
            <a:r>
              <a:rPr lang="en-US" dirty="0"/>
              <a:t>Be a Founding member</a:t>
            </a:r>
          </a:p>
        </p:txBody>
      </p:sp>
      <p:sp>
        <p:nvSpPr>
          <p:cNvPr id="4" name="Slide Number Placeholder 3">
            <a:extLst>
              <a:ext uri="{FF2B5EF4-FFF2-40B4-BE49-F238E27FC236}">
                <a16:creationId xmlns:a16="http://schemas.microsoft.com/office/drawing/2014/main" id="{E875FAC0-6CB1-4188-8B5D-8E99C11F76AB}"/>
              </a:ext>
            </a:extLst>
          </p:cNvPr>
          <p:cNvSpPr>
            <a:spLocks noGrp="1"/>
          </p:cNvSpPr>
          <p:nvPr>
            <p:ph type="sldNum" sz="quarter" idx="12"/>
          </p:nvPr>
        </p:nvSpPr>
        <p:spPr/>
        <p:txBody>
          <a:bodyPr/>
          <a:lstStyle/>
          <a:p>
            <a:fld id="{8EFC83EB-D2AF-BF4C-8A84-BB97B245E12F}" type="slidenum">
              <a:rPr lang="en-US" smtClean="0"/>
              <a:pPr/>
              <a:t>36</a:t>
            </a:fld>
            <a:endParaRPr lang="en-US"/>
          </a:p>
        </p:txBody>
      </p:sp>
      <p:sp>
        <p:nvSpPr>
          <p:cNvPr id="5" name="Content Placeholder 2">
            <a:extLst>
              <a:ext uri="{FF2B5EF4-FFF2-40B4-BE49-F238E27FC236}">
                <a16:creationId xmlns:a16="http://schemas.microsoft.com/office/drawing/2014/main" id="{0D2CB92A-349F-4F3C-9F8D-8DCDF5DDAEE5}"/>
              </a:ext>
            </a:extLst>
          </p:cNvPr>
          <p:cNvSpPr>
            <a:spLocks noGrp="1"/>
          </p:cNvSpPr>
          <p:nvPr>
            <p:ph idx="1"/>
          </p:nvPr>
        </p:nvSpPr>
        <p:spPr>
          <a:xfrm>
            <a:off x="182880" y="1441371"/>
            <a:ext cx="12009120" cy="3132982"/>
          </a:xfrm>
        </p:spPr>
        <p:txBody>
          <a:bodyPr>
            <a:normAutofit fontScale="92500" lnSpcReduction="20000"/>
          </a:bodyPr>
          <a:lstStyle/>
          <a:p>
            <a:r>
              <a:rPr lang="en-US" sz="3500" dirty="0">
                <a:latin typeface="Helvetica" panose="020B0604020202020204" pitchFamily="34" charset="0"/>
                <a:cs typeface="Helvetica" panose="020B0604020202020204" pitchFamily="34" charset="0"/>
              </a:rPr>
              <a:t>Program level data and reports: </a:t>
            </a:r>
            <a:r>
              <a:rPr lang="en-US" sz="3500" b="1" dirty="0">
                <a:solidFill>
                  <a:srgbClr val="A7294E"/>
                </a:solidFill>
                <a:latin typeface="Helvetica" panose="020B0604020202020204" pitchFamily="34" charset="0"/>
                <a:cs typeface="Helvetica" panose="020B0604020202020204" pitchFamily="34" charset="0"/>
              </a:rPr>
              <a:t>Free</a:t>
            </a:r>
          </a:p>
          <a:p>
            <a:pPr marL="0" indent="0">
              <a:buNone/>
            </a:pPr>
            <a:endParaRPr lang="en-US" sz="3500" dirty="0">
              <a:latin typeface="Helvetica" panose="020B0604020202020204" pitchFamily="34" charset="0"/>
              <a:cs typeface="Helvetica" panose="020B0604020202020204" pitchFamily="34" charset="0"/>
            </a:endParaRPr>
          </a:p>
          <a:p>
            <a:r>
              <a:rPr lang="en-US" sz="3500" dirty="0">
                <a:latin typeface="Helvetica" panose="020B0604020202020204" pitchFamily="34" charset="0"/>
                <a:cs typeface="Helvetica" panose="020B0604020202020204" pitchFamily="34" charset="0"/>
              </a:rPr>
              <a:t>Patient-level data and reports  </a:t>
            </a:r>
          </a:p>
          <a:p>
            <a:r>
              <a:rPr lang="en-US" sz="3500" dirty="0">
                <a:latin typeface="Helvetica" panose="020B0604020202020204" pitchFamily="34" charset="0"/>
                <a:cs typeface="Helvetica" panose="020B0604020202020204" pitchFamily="34" charset="0"/>
              </a:rPr>
              <a:t>EHR integration  </a:t>
            </a:r>
          </a:p>
          <a:p>
            <a:r>
              <a:rPr lang="en-US" sz="3500" dirty="0">
                <a:latin typeface="Helvetica" panose="020B0604020202020204" pitchFamily="34" charset="0"/>
                <a:cs typeface="Helvetica" panose="020B0604020202020204" pitchFamily="34" charset="0"/>
              </a:rPr>
              <a:t>Community  </a:t>
            </a:r>
          </a:p>
          <a:p>
            <a:r>
              <a:rPr lang="en-US" sz="3500" dirty="0">
                <a:latin typeface="Helvetica" panose="020B0604020202020204" pitchFamily="34" charset="0"/>
                <a:cs typeface="Helvetica" panose="020B0604020202020204" pitchFamily="34" charset="0"/>
              </a:rPr>
              <a:t>QI collaborative</a:t>
            </a:r>
          </a:p>
          <a:p>
            <a:pPr marL="0" indent="0">
              <a:buNone/>
            </a:pPr>
            <a:endParaRPr lang="en-US" sz="3600" dirty="0">
              <a:latin typeface="Helvetica" panose="020B0604020202020204" pitchFamily="34" charset="0"/>
              <a:cs typeface="Helvetica" panose="020B0604020202020204" pitchFamily="34" charset="0"/>
            </a:endParaRPr>
          </a:p>
        </p:txBody>
      </p:sp>
      <p:sp>
        <p:nvSpPr>
          <p:cNvPr id="6" name="Right Brace 5">
            <a:extLst>
              <a:ext uri="{FF2B5EF4-FFF2-40B4-BE49-F238E27FC236}">
                <a16:creationId xmlns:a16="http://schemas.microsoft.com/office/drawing/2014/main" id="{4FCB3E19-7417-4728-9CA7-C5DB8C482D83}"/>
              </a:ext>
            </a:extLst>
          </p:cNvPr>
          <p:cNvSpPr/>
          <p:nvPr/>
        </p:nvSpPr>
        <p:spPr>
          <a:xfrm>
            <a:off x="6537960" y="2403564"/>
            <a:ext cx="792480" cy="1854927"/>
          </a:xfrm>
          <a:prstGeom prst="rightBrace">
            <a:avLst>
              <a:gd name="adj1" fmla="val 19292"/>
              <a:gd name="adj2" fmla="val 49305"/>
            </a:avLst>
          </a:prstGeom>
          <a:ln w="50800">
            <a:solidFill>
              <a:srgbClr val="A729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1A56043-AA13-4D75-BA8B-ACE6BE6E7995}"/>
              </a:ext>
            </a:extLst>
          </p:cNvPr>
          <p:cNvSpPr txBox="1"/>
          <p:nvPr/>
        </p:nvSpPr>
        <p:spPr>
          <a:xfrm>
            <a:off x="7597151" y="2753230"/>
            <a:ext cx="4168129" cy="1077218"/>
          </a:xfrm>
          <a:prstGeom prst="rect">
            <a:avLst/>
          </a:prstGeom>
          <a:noFill/>
        </p:spPr>
        <p:txBody>
          <a:bodyPr wrap="none" rtlCol="0">
            <a:spAutoFit/>
          </a:bodyPr>
          <a:lstStyle/>
          <a:p>
            <a:pPr algn="ctr"/>
            <a:r>
              <a:rPr lang="en-US" sz="3200" dirty="0">
                <a:solidFill>
                  <a:srgbClr val="A7294E"/>
                </a:solidFill>
                <a:latin typeface="Helvetica" panose="020B0604020202020204" pitchFamily="34" charset="0"/>
                <a:cs typeface="Helvetica" panose="020B0604020202020204" pitchFamily="34" charset="0"/>
              </a:rPr>
              <a:t>$4500/</a:t>
            </a:r>
            <a:r>
              <a:rPr lang="en-US" sz="3200" dirty="0" err="1">
                <a:solidFill>
                  <a:srgbClr val="A7294E"/>
                </a:solidFill>
                <a:latin typeface="Helvetica" panose="020B0604020202020204" pitchFamily="34" charset="0"/>
                <a:cs typeface="Helvetica" panose="020B0604020202020204" pitchFamily="34" charset="0"/>
              </a:rPr>
              <a:t>yr</a:t>
            </a:r>
            <a:r>
              <a:rPr lang="en-US" sz="3200" dirty="0">
                <a:solidFill>
                  <a:srgbClr val="A7294E"/>
                </a:solidFill>
                <a:latin typeface="Helvetica" panose="020B0604020202020204" pitchFamily="34" charset="0"/>
                <a:cs typeface="Helvetica" panose="020B0604020202020204" pitchFamily="34" charset="0"/>
              </a:rPr>
              <a:t> for first 2 </a:t>
            </a:r>
            <a:r>
              <a:rPr lang="en-US" sz="3200" dirty="0" err="1">
                <a:solidFill>
                  <a:srgbClr val="A7294E"/>
                </a:solidFill>
                <a:latin typeface="Helvetica" panose="020B0604020202020204" pitchFamily="34" charset="0"/>
                <a:cs typeface="Helvetica" panose="020B0604020202020204" pitchFamily="34" charset="0"/>
              </a:rPr>
              <a:t>yrs</a:t>
            </a:r>
            <a:endParaRPr lang="en-US" sz="3200" dirty="0">
              <a:solidFill>
                <a:srgbClr val="A7294E"/>
              </a:solidFill>
              <a:latin typeface="Helvetica" panose="020B0604020202020204" pitchFamily="34" charset="0"/>
              <a:cs typeface="Helvetica" panose="020B0604020202020204" pitchFamily="34" charset="0"/>
            </a:endParaRPr>
          </a:p>
          <a:p>
            <a:pPr algn="ctr"/>
            <a:r>
              <a:rPr lang="en-US" sz="3200" dirty="0">
                <a:solidFill>
                  <a:srgbClr val="A7294E"/>
                </a:solidFill>
                <a:latin typeface="Helvetica" panose="020B0604020202020204" pitchFamily="34" charset="0"/>
                <a:cs typeface="Helvetica" panose="020B0604020202020204" pitchFamily="34" charset="0"/>
              </a:rPr>
              <a:t>and MOU/BAA</a:t>
            </a:r>
          </a:p>
        </p:txBody>
      </p:sp>
      <p:sp>
        <p:nvSpPr>
          <p:cNvPr id="9" name="TextBox 8">
            <a:extLst>
              <a:ext uri="{FF2B5EF4-FFF2-40B4-BE49-F238E27FC236}">
                <a16:creationId xmlns:a16="http://schemas.microsoft.com/office/drawing/2014/main" id="{273288A4-DF19-41FC-A481-3E805A9E4A8A}"/>
              </a:ext>
            </a:extLst>
          </p:cNvPr>
          <p:cNvSpPr txBox="1"/>
          <p:nvPr/>
        </p:nvSpPr>
        <p:spPr>
          <a:xfrm>
            <a:off x="315957" y="4890215"/>
            <a:ext cx="7720148" cy="646331"/>
          </a:xfrm>
          <a:prstGeom prst="rect">
            <a:avLst/>
          </a:prstGeom>
          <a:noFill/>
        </p:spPr>
        <p:txBody>
          <a:bodyPr wrap="square" rtlCol="0">
            <a:spAutoFit/>
          </a:bodyPr>
          <a:lstStyle/>
          <a:p>
            <a:r>
              <a:rPr lang="en-US" sz="3600" b="1" dirty="0">
                <a:latin typeface="Helvetica" panose="020B0604020202020204" pitchFamily="34" charset="0"/>
                <a:cs typeface="Helvetica" panose="020B0604020202020204" pitchFamily="34" charset="0"/>
              </a:rPr>
              <a:t>Data registry launch August 2020</a:t>
            </a:r>
          </a:p>
        </p:txBody>
      </p:sp>
    </p:spTree>
    <p:extLst>
      <p:ext uri="{BB962C8B-B14F-4D97-AF65-F5344CB8AC3E}">
        <p14:creationId xmlns:p14="http://schemas.microsoft.com/office/powerpoint/2010/main" val="399297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695BEF-D145-4EF4-B191-1FFCBCD4F152}"/>
              </a:ext>
            </a:extLst>
          </p:cNvPr>
          <p:cNvSpPr>
            <a:spLocks noGrp="1"/>
          </p:cNvSpPr>
          <p:nvPr>
            <p:ph type="sldNum" sz="quarter" idx="12"/>
          </p:nvPr>
        </p:nvSpPr>
        <p:spPr/>
        <p:txBody>
          <a:bodyPr/>
          <a:lstStyle/>
          <a:p>
            <a:fld id="{8EFC83EB-D2AF-BF4C-8A84-BB97B245E12F}" type="slidenum">
              <a:rPr lang="en-US" smtClean="0"/>
              <a:pPr/>
              <a:t>37</a:t>
            </a:fld>
            <a:endParaRPr lang="en-US"/>
          </a:p>
        </p:txBody>
      </p:sp>
      <p:pic>
        <p:nvPicPr>
          <p:cNvPr id="7" name="Picture 6">
            <a:extLst>
              <a:ext uri="{FF2B5EF4-FFF2-40B4-BE49-F238E27FC236}">
                <a16:creationId xmlns:a16="http://schemas.microsoft.com/office/drawing/2014/main" id="{4CAC9A9F-3584-4C96-AC8B-F68CE3CB1719}"/>
              </a:ext>
            </a:extLst>
          </p:cNvPr>
          <p:cNvPicPr>
            <a:picLocks noChangeAspect="1"/>
          </p:cNvPicPr>
          <p:nvPr/>
        </p:nvPicPr>
        <p:blipFill>
          <a:blip r:embed="rId3"/>
          <a:stretch>
            <a:fillRect/>
          </a:stretch>
        </p:blipFill>
        <p:spPr>
          <a:xfrm>
            <a:off x="2564569" y="130630"/>
            <a:ext cx="7756878" cy="6356926"/>
          </a:xfrm>
          <a:prstGeom prst="rect">
            <a:avLst/>
          </a:prstGeom>
        </p:spPr>
      </p:pic>
      <p:sp>
        <p:nvSpPr>
          <p:cNvPr id="8" name="Donut 9">
            <a:extLst>
              <a:ext uri="{FF2B5EF4-FFF2-40B4-BE49-F238E27FC236}">
                <a16:creationId xmlns:a16="http://schemas.microsoft.com/office/drawing/2014/main" id="{A8CD0D94-3103-4628-9366-9324D59DD25A}"/>
              </a:ext>
            </a:extLst>
          </p:cNvPr>
          <p:cNvSpPr/>
          <p:nvPr/>
        </p:nvSpPr>
        <p:spPr>
          <a:xfrm>
            <a:off x="2405046" y="3814428"/>
            <a:ext cx="2534742" cy="2576069"/>
          </a:xfrm>
          <a:prstGeom prst="donut">
            <a:avLst>
              <a:gd name="adj" fmla="val 5085"/>
            </a:avLst>
          </a:prstGeom>
          <a:solidFill>
            <a:srgbClr val="F3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10">
            <a:extLst>
              <a:ext uri="{FF2B5EF4-FFF2-40B4-BE49-F238E27FC236}">
                <a16:creationId xmlns:a16="http://schemas.microsoft.com/office/drawing/2014/main" id="{0B19170B-9BD6-46D8-81BB-778D63E58A36}"/>
              </a:ext>
            </a:extLst>
          </p:cNvPr>
          <p:cNvSpPr/>
          <p:nvPr/>
        </p:nvSpPr>
        <p:spPr>
          <a:xfrm>
            <a:off x="5175637" y="3874551"/>
            <a:ext cx="2534742" cy="2576069"/>
          </a:xfrm>
          <a:prstGeom prst="donut">
            <a:avLst>
              <a:gd name="adj" fmla="val 5085"/>
            </a:avLst>
          </a:prstGeom>
          <a:solidFill>
            <a:srgbClr val="A72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Donut 11">
            <a:extLst>
              <a:ext uri="{FF2B5EF4-FFF2-40B4-BE49-F238E27FC236}">
                <a16:creationId xmlns:a16="http://schemas.microsoft.com/office/drawing/2014/main" id="{C0D0BE8F-F4E8-43EB-A121-34A2144DA78A}"/>
              </a:ext>
            </a:extLst>
          </p:cNvPr>
          <p:cNvSpPr/>
          <p:nvPr/>
        </p:nvSpPr>
        <p:spPr>
          <a:xfrm>
            <a:off x="8022554" y="3828991"/>
            <a:ext cx="2534742" cy="2576069"/>
          </a:xfrm>
          <a:prstGeom prst="donut">
            <a:avLst>
              <a:gd name="adj" fmla="val 5091"/>
            </a:avLst>
          </a:prstGeom>
          <a:solidFill>
            <a:srgbClr val="3CC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534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EEE3-83BF-4611-B5AE-60D3D0A1A5CE}"/>
              </a:ext>
            </a:extLst>
          </p:cNvPr>
          <p:cNvSpPr>
            <a:spLocks noGrp="1"/>
          </p:cNvSpPr>
          <p:nvPr>
            <p:ph type="title"/>
          </p:nvPr>
        </p:nvSpPr>
        <p:spPr/>
        <p:txBody>
          <a:bodyPr/>
          <a:lstStyle/>
          <a:p>
            <a:r>
              <a:rPr lang="en-US" dirty="0"/>
              <a:t>Presenter Contact Information</a:t>
            </a:r>
          </a:p>
        </p:txBody>
      </p:sp>
      <p:sp>
        <p:nvSpPr>
          <p:cNvPr id="3" name="Content Placeholder 2">
            <a:extLst>
              <a:ext uri="{FF2B5EF4-FFF2-40B4-BE49-F238E27FC236}">
                <a16:creationId xmlns:a16="http://schemas.microsoft.com/office/drawing/2014/main" id="{3F0065D3-AC8B-41D1-A192-5033B4C63A8D}"/>
              </a:ext>
            </a:extLst>
          </p:cNvPr>
          <p:cNvSpPr>
            <a:spLocks noGrp="1"/>
          </p:cNvSpPr>
          <p:nvPr>
            <p:ph idx="1"/>
          </p:nvPr>
        </p:nvSpPr>
        <p:spPr/>
        <p:txBody>
          <a:bodyPr/>
          <a:lstStyle/>
          <a:p>
            <a:r>
              <a:rPr lang="en-US" b="1" dirty="0">
                <a:solidFill>
                  <a:srgbClr val="A7294E"/>
                </a:solidFill>
                <a:latin typeface="Helvetica" panose="020B0604020202020204" pitchFamily="34" charset="0"/>
                <a:cs typeface="Helvetica" panose="020B0604020202020204" pitchFamily="34" charset="0"/>
              </a:rPr>
              <a:t>Arif Kamal </a:t>
            </a:r>
            <a:r>
              <a:rPr lang="en-US" dirty="0">
                <a:latin typeface="Helvetica" panose="020B0604020202020204" pitchFamily="34" charset="0"/>
                <a:cs typeface="Helvetica" panose="020B0604020202020204" pitchFamily="34" charset="0"/>
              </a:rPr>
              <a:t>arif.kamal@duke.edu | @</a:t>
            </a:r>
            <a:r>
              <a:rPr lang="en-US" dirty="0" err="1">
                <a:latin typeface="Helvetica" panose="020B0604020202020204" pitchFamily="34" charset="0"/>
                <a:cs typeface="Helvetica" panose="020B0604020202020204" pitchFamily="34" charset="0"/>
              </a:rPr>
              <a:t>arifkamalmd</a:t>
            </a:r>
            <a:endParaRPr lang="en-US" b="1" dirty="0">
              <a:solidFill>
                <a:srgbClr val="3CC0BD"/>
              </a:solidFill>
              <a:latin typeface="Helvetica" panose="020B0604020202020204" pitchFamily="34" charset="0"/>
              <a:cs typeface="Helvetica" panose="020B0604020202020204" pitchFamily="34" charset="0"/>
            </a:endParaRPr>
          </a:p>
          <a:p>
            <a:r>
              <a:rPr lang="en-US" b="1" dirty="0">
                <a:solidFill>
                  <a:srgbClr val="A7294E"/>
                </a:solidFill>
                <a:latin typeface="Helvetica" panose="020B0604020202020204" pitchFamily="34" charset="0"/>
                <a:cs typeface="Helvetica" panose="020B0604020202020204" pitchFamily="34" charset="0"/>
              </a:rPr>
              <a:t>Joe Rotella </a:t>
            </a:r>
            <a:r>
              <a:rPr lang="en-US" dirty="0">
                <a:latin typeface="Helvetica" panose="020B0604020202020204" pitchFamily="34" charset="0"/>
                <a:cs typeface="Helvetica" panose="020B0604020202020204" pitchFamily="34" charset="0"/>
              </a:rPr>
              <a:t>jrotella@aahpm.org | @</a:t>
            </a:r>
            <a:r>
              <a:rPr lang="en-US" dirty="0" err="1">
                <a:latin typeface="Helvetica" panose="020B0604020202020204" pitchFamily="34" charset="0"/>
                <a:cs typeface="Helvetica" panose="020B0604020202020204" pitchFamily="34" charset="0"/>
              </a:rPr>
              <a:t>JRotellaAAHPM</a:t>
            </a:r>
            <a:endParaRPr lang="en-US" dirty="0">
              <a:latin typeface="Helvetica" panose="020B0604020202020204" pitchFamily="34" charset="0"/>
              <a:cs typeface="Helvetica" panose="020B0604020202020204" pitchFamily="34" charset="0"/>
            </a:endParaRPr>
          </a:p>
          <a:p>
            <a:r>
              <a:rPr lang="en-US" b="1" dirty="0">
                <a:solidFill>
                  <a:srgbClr val="A7294E"/>
                </a:solidFill>
                <a:latin typeface="Helvetica" panose="020B0604020202020204" pitchFamily="34" charset="0"/>
                <a:cs typeface="Helvetica" panose="020B0604020202020204" pitchFamily="34" charset="0"/>
              </a:rPr>
              <a:t>Maggie Rogers </a:t>
            </a:r>
            <a:r>
              <a:rPr lang="en-US" dirty="0">
                <a:latin typeface="Helvetica" panose="020B0604020202020204" pitchFamily="34" charset="0"/>
                <a:cs typeface="Helvetica" panose="020B0604020202020204" pitchFamily="34" charset="0"/>
              </a:rPr>
              <a:t>maggie.rogers@mssm.edu | @</a:t>
            </a:r>
            <a:r>
              <a:rPr lang="en-US" dirty="0" err="1">
                <a:latin typeface="Helvetica" panose="020B0604020202020204" pitchFamily="34" charset="0"/>
                <a:cs typeface="Helvetica" panose="020B0604020202020204" pitchFamily="34" charset="0"/>
              </a:rPr>
              <a:t>magthenomad</a:t>
            </a:r>
            <a:endParaRPr lang="en-US" dirty="0">
              <a:latin typeface="Helvetica" panose="020B0604020202020204" pitchFamily="34" charset="0"/>
              <a:cs typeface="Helvetica" panose="020B0604020202020204" pitchFamily="34" charset="0"/>
            </a:endParaRPr>
          </a:p>
          <a:p>
            <a:r>
              <a:rPr lang="en-US" b="1" dirty="0">
                <a:solidFill>
                  <a:srgbClr val="A7294E"/>
                </a:solidFill>
                <a:latin typeface="Helvetica" panose="020B0604020202020204" pitchFamily="34" charset="0"/>
                <a:cs typeface="Helvetica" panose="020B0604020202020204" pitchFamily="34" charset="0"/>
              </a:rPr>
              <a:t>Steve Pantilat </a:t>
            </a:r>
            <a:r>
              <a:rPr lang="en-US" dirty="0">
                <a:latin typeface="Helvetica" panose="020B0604020202020204" pitchFamily="34" charset="0"/>
                <a:cs typeface="Helvetica" panose="020B0604020202020204" pitchFamily="34" charset="0"/>
              </a:rPr>
              <a:t>Steve.Pantilat@ucsf.edu | @</a:t>
            </a:r>
            <a:r>
              <a:rPr lang="en-US" dirty="0" err="1">
                <a:latin typeface="Helvetica" panose="020B0604020202020204" pitchFamily="34" charset="0"/>
                <a:cs typeface="Helvetica" panose="020B0604020202020204" pitchFamily="34" charset="0"/>
              </a:rPr>
              <a:t>stevepantilat</a:t>
            </a:r>
            <a:endParaRPr lang="en-US" dirty="0">
              <a:latin typeface="Helvetica" panose="020B0604020202020204" pitchFamily="34" charset="0"/>
              <a:cs typeface="Helvetica"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03A7D9B-E8BD-4295-80DE-3FC7381858DB}"/>
              </a:ext>
            </a:extLst>
          </p:cNvPr>
          <p:cNvSpPr>
            <a:spLocks noGrp="1"/>
          </p:cNvSpPr>
          <p:nvPr>
            <p:ph type="sldNum" sz="quarter" idx="12"/>
          </p:nvPr>
        </p:nvSpPr>
        <p:spPr/>
        <p:txBody>
          <a:bodyPr/>
          <a:lstStyle/>
          <a:p>
            <a:fld id="{8EFC83EB-D2AF-BF4C-8A84-BB97B245E12F}" type="slidenum">
              <a:rPr lang="en-US" smtClean="0"/>
              <a:pPr/>
              <a:t>38</a:t>
            </a:fld>
            <a:endParaRPr lang="en-US"/>
          </a:p>
        </p:txBody>
      </p:sp>
    </p:spTree>
    <p:extLst>
      <p:ext uri="{BB962C8B-B14F-4D97-AF65-F5344CB8AC3E}">
        <p14:creationId xmlns:p14="http://schemas.microsoft.com/office/powerpoint/2010/main" val="3442886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29A852-075B-8E4E-B189-F97296AB7FE8}"/>
              </a:ext>
            </a:extLst>
          </p:cNvPr>
          <p:cNvSpPr>
            <a:spLocks noGrp="1"/>
          </p:cNvSpPr>
          <p:nvPr>
            <p:ph type="title"/>
          </p:nvPr>
        </p:nvSpPr>
        <p:spPr/>
        <p:txBody>
          <a:bodyPr>
            <a:normAutofit fontScale="90000"/>
          </a:bodyPr>
          <a:lstStyle/>
          <a:p>
            <a:r>
              <a:rPr lang="en-US" dirty="0"/>
              <a:t>Reach out to get more information about</a:t>
            </a:r>
            <a:br>
              <a:rPr lang="en-US" dirty="0"/>
            </a:br>
            <a:r>
              <a:rPr lang="en-US" dirty="0"/>
              <a:t>the PCQC</a:t>
            </a:r>
          </a:p>
        </p:txBody>
      </p:sp>
      <p:sp>
        <p:nvSpPr>
          <p:cNvPr id="9" name="Text Placeholder 8">
            <a:extLst>
              <a:ext uri="{FF2B5EF4-FFF2-40B4-BE49-F238E27FC236}">
                <a16:creationId xmlns:a16="http://schemas.microsoft.com/office/drawing/2014/main" id="{CCEA138E-C6A6-6541-9A8F-8240EB55A5E3}"/>
              </a:ext>
            </a:extLst>
          </p:cNvPr>
          <p:cNvSpPr>
            <a:spLocks noGrp="1"/>
          </p:cNvSpPr>
          <p:nvPr>
            <p:ph type="body" idx="1"/>
          </p:nvPr>
        </p:nvSpPr>
        <p:spPr/>
        <p:txBody>
          <a:bodyPr>
            <a:normAutofit fontScale="85000" lnSpcReduction="10000"/>
          </a:bodyPr>
          <a:lstStyle/>
          <a:p>
            <a:r>
              <a:rPr lang="en-US" dirty="0"/>
              <a:t>Are you a current registry participant with questions? Contact:</a:t>
            </a:r>
          </a:p>
        </p:txBody>
      </p:sp>
      <p:sp>
        <p:nvSpPr>
          <p:cNvPr id="7" name="Content Placeholder 6">
            <a:extLst>
              <a:ext uri="{FF2B5EF4-FFF2-40B4-BE49-F238E27FC236}">
                <a16:creationId xmlns:a16="http://schemas.microsoft.com/office/drawing/2014/main" id="{35644A2E-ADBD-2A4F-9079-83E895261867}"/>
              </a:ext>
            </a:extLst>
          </p:cNvPr>
          <p:cNvSpPr>
            <a:spLocks noGrp="1"/>
          </p:cNvSpPr>
          <p:nvPr>
            <p:ph sz="half" idx="2"/>
          </p:nvPr>
        </p:nvSpPr>
        <p:spPr/>
        <p:txBody>
          <a:bodyPr>
            <a:normAutofit/>
          </a:bodyPr>
          <a:lstStyle/>
          <a:p>
            <a:pPr marL="342900" indent="-342900">
              <a:buFont typeface="System Font Regular"/>
              <a:buChar char="→"/>
            </a:pPr>
            <a:r>
              <a:rPr lang="en-US" sz="2000" dirty="0">
                <a:latin typeface="Arial" panose="020B0604020202020204" pitchFamily="34" charset="0"/>
              </a:rPr>
              <a:t>Global Palliative Care Quality Alliance </a:t>
            </a:r>
            <a:r>
              <a:rPr lang="en-US" sz="2000" dirty="0">
                <a:solidFill>
                  <a:srgbClr val="A7294E"/>
                </a:solidFill>
                <a:latin typeface="Arial" panose="020B0604020202020204" pitchFamily="34" charset="0"/>
                <a:hlinkClick r:id="rId3">
                  <a:extLst>
                    <a:ext uri="{A12FA001-AC4F-418D-AE19-62706E023703}">
                      <ahyp:hlinkClr xmlns:ahyp="http://schemas.microsoft.com/office/drawing/2018/hyperlinkcolor" val="tx"/>
                    </a:ext>
                  </a:extLst>
                </a:hlinkClick>
              </a:rPr>
              <a:t>info@gpcqa.org</a:t>
            </a:r>
            <a:endParaRPr lang="en-US" sz="2000" dirty="0">
              <a:solidFill>
                <a:srgbClr val="A7294E"/>
              </a:solidFill>
              <a:latin typeface="Arial" panose="020B0604020202020204" pitchFamily="34" charset="0"/>
            </a:endParaRPr>
          </a:p>
          <a:p>
            <a:pPr marL="342900" indent="-342900">
              <a:buFont typeface="System Font Regular"/>
              <a:buChar char="→"/>
            </a:pPr>
            <a:r>
              <a:rPr lang="en-US" sz="2000" dirty="0">
                <a:latin typeface="Arial" panose="020B0604020202020204" pitchFamily="34" charset="0"/>
              </a:rPr>
              <a:t>National Palliative Care Registry™</a:t>
            </a:r>
            <a:br>
              <a:rPr lang="en-US" sz="2000" dirty="0">
                <a:latin typeface="Arial" panose="020B0604020202020204" pitchFamily="34" charset="0"/>
              </a:rPr>
            </a:br>
            <a:r>
              <a:rPr lang="en-US" sz="2000" dirty="0">
                <a:solidFill>
                  <a:srgbClr val="A7294E"/>
                </a:solidFill>
                <a:latin typeface="Arial" panose="020B0604020202020204" pitchFamily="34" charset="0"/>
                <a:hlinkClick r:id="rId4">
                  <a:extLst>
                    <a:ext uri="{A12FA001-AC4F-418D-AE19-62706E023703}">
                      <ahyp:hlinkClr xmlns:ahyp="http://schemas.microsoft.com/office/drawing/2018/hyperlinkcolor" val="tx"/>
                    </a:ext>
                  </a:extLst>
                </a:hlinkClick>
              </a:rPr>
              <a:t>research@capc.org</a:t>
            </a:r>
            <a:r>
              <a:rPr lang="en-US" sz="2000" dirty="0">
                <a:solidFill>
                  <a:srgbClr val="A7294E"/>
                </a:solidFill>
                <a:latin typeface="Arial" panose="020B0604020202020204" pitchFamily="34" charset="0"/>
              </a:rPr>
              <a:t> </a:t>
            </a:r>
          </a:p>
          <a:p>
            <a:pPr marL="342900" indent="-342900">
              <a:buFont typeface="System Font Regular"/>
              <a:buChar char="→"/>
            </a:pPr>
            <a:r>
              <a:rPr lang="en-US" sz="2000" dirty="0">
                <a:latin typeface="Arial" panose="020B0604020202020204" pitchFamily="34" charset="0"/>
              </a:rPr>
              <a:t>Palliative Care Quality Network</a:t>
            </a:r>
            <a:br>
              <a:rPr lang="en-US" sz="2000" dirty="0">
                <a:latin typeface="Arial" panose="020B0604020202020204" pitchFamily="34" charset="0"/>
              </a:rPr>
            </a:br>
            <a:r>
              <a:rPr lang="en-US" sz="2000" dirty="0">
                <a:solidFill>
                  <a:srgbClr val="A7294E"/>
                </a:solidFill>
                <a:hlinkClick r:id="rId5">
                  <a:extLst>
                    <a:ext uri="{A12FA001-AC4F-418D-AE19-62706E023703}">
                      <ahyp:hlinkClr xmlns:ahyp="http://schemas.microsoft.com/office/drawing/2018/hyperlinkcolor" val="tx"/>
                    </a:ext>
                  </a:extLst>
                </a:hlinkClick>
              </a:rPr>
              <a:t>PCQNSupport@ucsf.edu</a:t>
            </a:r>
            <a:r>
              <a:rPr lang="en-US" sz="2000" dirty="0">
                <a:solidFill>
                  <a:srgbClr val="A7294E"/>
                </a:solidFill>
              </a:rPr>
              <a:t> </a:t>
            </a:r>
          </a:p>
        </p:txBody>
      </p:sp>
      <p:sp>
        <p:nvSpPr>
          <p:cNvPr id="10" name="Text Placeholder 9">
            <a:extLst>
              <a:ext uri="{FF2B5EF4-FFF2-40B4-BE49-F238E27FC236}">
                <a16:creationId xmlns:a16="http://schemas.microsoft.com/office/drawing/2014/main" id="{DD11FE8E-ABAE-7A48-ADB3-8E36E262F80F}"/>
              </a:ext>
            </a:extLst>
          </p:cNvPr>
          <p:cNvSpPr>
            <a:spLocks noGrp="1"/>
          </p:cNvSpPr>
          <p:nvPr>
            <p:ph type="body" sz="quarter" idx="3"/>
          </p:nvPr>
        </p:nvSpPr>
        <p:spPr>
          <a:xfrm>
            <a:off x="6172199" y="1681163"/>
            <a:ext cx="5357813" cy="823912"/>
          </a:xfrm>
        </p:spPr>
        <p:txBody>
          <a:bodyPr>
            <a:normAutofit fontScale="85000" lnSpcReduction="10000"/>
          </a:bodyPr>
          <a:lstStyle/>
          <a:p>
            <a:r>
              <a:rPr lang="en-US" dirty="0"/>
              <a:t>Are you a potential PCQC registry participant with questions? Contact:</a:t>
            </a:r>
          </a:p>
        </p:txBody>
      </p:sp>
      <p:sp>
        <p:nvSpPr>
          <p:cNvPr id="8" name="Content Placeholder 7">
            <a:extLst>
              <a:ext uri="{FF2B5EF4-FFF2-40B4-BE49-F238E27FC236}">
                <a16:creationId xmlns:a16="http://schemas.microsoft.com/office/drawing/2014/main" id="{75154637-91E6-744D-BA84-0B44696887B8}"/>
              </a:ext>
            </a:extLst>
          </p:cNvPr>
          <p:cNvSpPr>
            <a:spLocks noGrp="1"/>
          </p:cNvSpPr>
          <p:nvPr>
            <p:ph sz="quarter" idx="4"/>
          </p:nvPr>
        </p:nvSpPr>
        <p:spPr/>
        <p:txBody>
          <a:bodyPr>
            <a:normAutofit/>
          </a:bodyPr>
          <a:lstStyle/>
          <a:p>
            <a:pPr marL="342900" indent="-342900">
              <a:buFont typeface="System Font Regular"/>
              <a:buChar char="→"/>
            </a:pPr>
            <a:r>
              <a:rPr lang="en-US" sz="2000" dirty="0"/>
              <a:t>Palliative Care Quality Collaborative</a:t>
            </a:r>
            <a:br>
              <a:rPr lang="en-US" sz="2000" dirty="0">
                <a:latin typeface="Arial" panose="020B0604020202020204" pitchFamily="34" charset="0"/>
              </a:rPr>
            </a:br>
            <a:r>
              <a:rPr lang="en-US" sz="2000" dirty="0">
                <a:solidFill>
                  <a:srgbClr val="A7294E"/>
                </a:solidFill>
                <a:hlinkClick r:id="rId6">
                  <a:extLst>
                    <a:ext uri="{A12FA001-AC4F-418D-AE19-62706E023703}">
                      <ahyp:hlinkClr xmlns:ahyp="http://schemas.microsoft.com/office/drawing/2018/hyperlinkcolor" val="tx"/>
                    </a:ext>
                  </a:extLst>
                </a:hlinkClick>
              </a:rPr>
              <a:t>LanceMueller@palliativequality.org</a:t>
            </a:r>
            <a:r>
              <a:rPr lang="en-US" sz="2000" dirty="0">
                <a:solidFill>
                  <a:srgbClr val="A7294E"/>
                </a:solidFill>
              </a:rPr>
              <a:t> </a:t>
            </a:r>
          </a:p>
          <a:p>
            <a:pPr marL="342900" indent="-342900">
              <a:buFont typeface="System Font Regular"/>
              <a:buChar char="→"/>
            </a:pPr>
            <a:endParaRPr lang="en-US" dirty="0"/>
          </a:p>
          <a:p>
            <a:endParaRPr lang="en-US" dirty="0"/>
          </a:p>
        </p:txBody>
      </p:sp>
      <p:sp>
        <p:nvSpPr>
          <p:cNvPr id="5" name="Slide Number Placeholder 4">
            <a:extLst>
              <a:ext uri="{FF2B5EF4-FFF2-40B4-BE49-F238E27FC236}">
                <a16:creationId xmlns:a16="http://schemas.microsoft.com/office/drawing/2014/main" id="{76D36B22-BF12-0042-8BDE-7280C56B334B}"/>
              </a:ext>
            </a:extLst>
          </p:cNvPr>
          <p:cNvSpPr>
            <a:spLocks noGrp="1"/>
          </p:cNvSpPr>
          <p:nvPr>
            <p:ph type="sldNum" sz="quarter" idx="12"/>
          </p:nvPr>
        </p:nvSpPr>
        <p:spPr/>
        <p:txBody>
          <a:bodyPr/>
          <a:lstStyle/>
          <a:p>
            <a:fld id="{8EFC83EB-D2AF-BF4C-8A84-BB97B245E12F}" type="slidenum">
              <a:rPr lang="en-US" smtClean="0"/>
              <a:pPr/>
              <a:t>39</a:t>
            </a:fld>
            <a:endParaRPr lang="en-US" dirty="0"/>
          </a:p>
        </p:txBody>
      </p:sp>
    </p:spTree>
    <p:extLst>
      <p:ext uri="{BB962C8B-B14F-4D97-AF65-F5344CB8AC3E}">
        <p14:creationId xmlns:p14="http://schemas.microsoft.com/office/powerpoint/2010/main" val="382650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FB64-40B4-B540-8F3B-F884FC99C3EC}"/>
              </a:ext>
            </a:extLst>
          </p:cNvPr>
          <p:cNvSpPr>
            <a:spLocks noGrp="1"/>
          </p:cNvSpPr>
          <p:nvPr>
            <p:ph type="title"/>
          </p:nvPr>
        </p:nvSpPr>
        <p:spPr/>
        <p:txBody>
          <a:bodyPr/>
          <a:lstStyle/>
          <a:p>
            <a:r>
              <a:rPr lang="en-US" dirty="0"/>
              <a:t>Funded by</a:t>
            </a:r>
          </a:p>
        </p:txBody>
      </p:sp>
      <p:sp>
        <p:nvSpPr>
          <p:cNvPr id="9" name="Slide Number Placeholder 8">
            <a:extLst>
              <a:ext uri="{FF2B5EF4-FFF2-40B4-BE49-F238E27FC236}">
                <a16:creationId xmlns:a16="http://schemas.microsoft.com/office/drawing/2014/main" id="{37DCE17A-2598-6D42-A3D1-850F88EBCEDB}"/>
              </a:ext>
            </a:extLst>
          </p:cNvPr>
          <p:cNvSpPr>
            <a:spLocks noGrp="1"/>
          </p:cNvSpPr>
          <p:nvPr>
            <p:ph type="sldNum" sz="quarter" idx="12"/>
          </p:nvPr>
        </p:nvSpPr>
        <p:spPr/>
        <p:txBody>
          <a:bodyPr/>
          <a:lstStyle/>
          <a:p>
            <a:fld id="{8EFC83EB-D2AF-BF4C-8A84-BB97B245E12F}" type="slidenum">
              <a:rPr lang="en-US" smtClean="0"/>
              <a:t>4</a:t>
            </a:fld>
            <a:endParaRPr lang="en-US"/>
          </a:p>
        </p:txBody>
      </p:sp>
      <p:pic>
        <p:nvPicPr>
          <p:cNvPr id="12" name="Picture 11">
            <a:extLst>
              <a:ext uri="{FF2B5EF4-FFF2-40B4-BE49-F238E27FC236}">
                <a16:creationId xmlns:a16="http://schemas.microsoft.com/office/drawing/2014/main" id="{1AD4AF4E-0729-A840-8C14-E9E77DF37499}"/>
              </a:ext>
            </a:extLst>
          </p:cNvPr>
          <p:cNvPicPr>
            <a:picLocks noChangeAspect="1"/>
          </p:cNvPicPr>
          <p:nvPr/>
        </p:nvPicPr>
        <p:blipFill>
          <a:blip r:embed="rId2"/>
          <a:stretch>
            <a:fillRect/>
          </a:stretch>
        </p:blipFill>
        <p:spPr>
          <a:xfrm>
            <a:off x="6407746" y="2969980"/>
            <a:ext cx="2736253" cy="1016750"/>
          </a:xfrm>
          <a:prstGeom prst="rect">
            <a:avLst/>
          </a:prstGeom>
        </p:spPr>
      </p:pic>
      <p:pic>
        <p:nvPicPr>
          <p:cNvPr id="14" name="Picture 13">
            <a:extLst>
              <a:ext uri="{FF2B5EF4-FFF2-40B4-BE49-F238E27FC236}">
                <a16:creationId xmlns:a16="http://schemas.microsoft.com/office/drawing/2014/main" id="{82FF610A-1FDC-074F-A45B-3F7C87DB803B}"/>
              </a:ext>
            </a:extLst>
          </p:cNvPr>
          <p:cNvPicPr>
            <a:picLocks noChangeAspect="1"/>
          </p:cNvPicPr>
          <p:nvPr/>
        </p:nvPicPr>
        <p:blipFill>
          <a:blip r:embed="rId3"/>
          <a:stretch>
            <a:fillRect/>
          </a:stretch>
        </p:blipFill>
        <p:spPr>
          <a:xfrm>
            <a:off x="2465060" y="2939810"/>
            <a:ext cx="2515835" cy="978380"/>
          </a:xfrm>
          <a:prstGeom prst="rect">
            <a:avLst/>
          </a:prstGeom>
        </p:spPr>
      </p:pic>
    </p:spTree>
    <p:extLst>
      <p:ext uri="{BB962C8B-B14F-4D97-AF65-F5344CB8AC3E}">
        <p14:creationId xmlns:p14="http://schemas.microsoft.com/office/powerpoint/2010/main" val="3348404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931C1C-B41E-6240-824A-2AF0CFCDA290}"/>
              </a:ext>
            </a:extLst>
          </p:cNvPr>
          <p:cNvSpPr>
            <a:spLocks noGrp="1"/>
          </p:cNvSpPr>
          <p:nvPr>
            <p:ph type="ctrTitle"/>
          </p:nvPr>
        </p:nvSpPr>
        <p:spPr>
          <a:xfrm>
            <a:off x="751701" y="629203"/>
            <a:ext cx="3267405" cy="1923745"/>
          </a:xfrm>
        </p:spPr>
        <p:txBody>
          <a:bodyPr/>
          <a:lstStyle/>
          <a:p>
            <a:pPr>
              <a:lnSpc>
                <a:spcPct val="120000"/>
              </a:lnSpc>
            </a:pPr>
            <a:r>
              <a:rPr lang="en-US" b="1" dirty="0"/>
              <a:t>Palliative Care Quality Collaborative</a:t>
            </a:r>
            <a:br>
              <a:rPr lang="en-US" b="1" dirty="0"/>
            </a:br>
            <a:r>
              <a:rPr lang="en-US" dirty="0"/>
              <a:t>PalliativeQuality.org</a:t>
            </a:r>
            <a:br>
              <a:rPr lang="en-US" dirty="0"/>
            </a:br>
            <a:r>
              <a:rPr lang="en-US" dirty="0"/>
              <a:t>8735 W Higgins Rd</a:t>
            </a:r>
            <a:br>
              <a:rPr lang="en-US" dirty="0"/>
            </a:br>
            <a:r>
              <a:rPr lang="en-US" dirty="0"/>
              <a:t>Suite 300</a:t>
            </a:r>
            <a:br>
              <a:rPr lang="en-US" dirty="0"/>
            </a:br>
            <a:r>
              <a:rPr lang="en-US" dirty="0"/>
              <a:t>Chicago, IL 60631</a:t>
            </a:r>
            <a:br>
              <a:rPr lang="en-US" dirty="0"/>
            </a:br>
            <a:r>
              <a:rPr lang="en-US" dirty="0"/>
              <a:t>@</a:t>
            </a:r>
            <a:r>
              <a:rPr lang="en-US" dirty="0" err="1"/>
              <a:t>PalliativeQual</a:t>
            </a:r>
            <a:br>
              <a:rPr lang="en-US" dirty="0"/>
            </a:br>
            <a:endParaRPr lang="en-US" dirty="0"/>
          </a:p>
        </p:txBody>
      </p:sp>
    </p:spTree>
    <p:extLst>
      <p:ext uri="{BB962C8B-B14F-4D97-AF65-F5344CB8AC3E}">
        <p14:creationId xmlns:p14="http://schemas.microsoft.com/office/powerpoint/2010/main" val="2215196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B0EB644-7DB2-6A4E-A1E1-86325553C578}"/>
              </a:ext>
            </a:extLst>
          </p:cNvPr>
          <p:cNvSpPr>
            <a:spLocks noGrp="1"/>
          </p:cNvSpPr>
          <p:nvPr>
            <p:ph type="title"/>
          </p:nvPr>
        </p:nvSpPr>
        <p:spPr/>
        <p:txBody>
          <a:bodyPr/>
          <a:lstStyle/>
          <a:p>
            <a:r>
              <a:rPr lang="en-US" dirty="0"/>
              <a:t>PCQC Project Diagram</a:t>
            </a:r>
          </a:p>
        </p:txBody>
      </p:sp>
      <p:pic>
        <p:nvPicPr>
          <p:cNvPr id="15" name="Picture Placeholder 14">
            <a:extLst>
              <a:ext uri="{FF2B5EF4-FFF2-40B4-BE49-F238E27FC236}">
                <a16:creationId xmlns:a16="http://schemas.microsoft.com/office/drawing/2014/main" id="{2EF74510-46A2-8748-A5D6-8067A2234EB7}"/>
              </a:ext>
            </a:extLst>
          </p:cNvPr>
          <p:cNvPicPr>
            <a:picLocks noGrp="1" noChangeAspect="1"/>
          </p:cNvPicPr>
          <p:nvPr>
            <p:ph type="pic" idx="1"/>
          </p:nvPr>
        </p:nvPicPr>
        <p:blipFill rotWithShape="1">
          <a:blip r:embed="rId3"/>
          <a:srcRect t="8804"/>
          <a:stretch/>
        </p:blipFill>
        <p:spPr>
          <a:xfrm>
            <a:off x="4949825" y="514035"/>
            <a:ext cx="6583363" cy="6003753"/>
          </a:xfrm>
        </p:spPr>
      </p:pic>
      <p:sp>
        <p:nvSpPr>
          <p:cNvPr id="4" name="Slide Number Placeholder 3">
            <a:extLst>
              <a:ext uri="{FF2B5EF4-FFF2-40B4-BE49-F238E27FC236}">
                <a16:creationId xmlns:a16="http://schemas.microsoft.com/office/drawing/2014/main" id="{0B02CD1E-524A-934C-8E6D-9AE233C9DC1B}"/>
              </a:ext>
            </a:extLst>
          </p:cNvPr>
          <p:cNvSpPr>
            <a:spLocks noGrp="1"/>
          </p:cNvSpPr>
          <p:nvPr>
            <p:ph type="sldNum" sz="quarter" idx="12"/>
          </p:nvPr>
        </p:nvSpPr>
        <p:spPr/>
        <p:txBody>
          <a:bodyPr/>
          <a:lstStyle/>
          <a:p>
            <a:fld id="{8EFC83EB-D2AF-BF4C-8A84-BB97B245E12F}" type="slidenum">
              <a:rPr lang="en-US" smtClean="0"/>
              <a:pPr/>
              <a:t>41</a:t>
            </a:fld>
            <a:endParaRPr lang="en-US"/>
          </a:p>
        </p:txBody>
      </p:sp>
    </p:spTree>
    <p:extLst>
      <p:ext uri="{BB962C8B-B14F-4D97-AF65-F5344CB8AC3E}">
        <p14:creationId xmlns:p14="http://schemas.microsoft.com/office/powerpoint/2010/main" val="305571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87BF-9C15-D343-8A15-F32B07F2D19C}"/>
              </a:ext>
            </a:extLst>
          </p:cNvPr>
          <p:cNvSpPr>
            <a:spLocks noGrp="1"/>
          </p:cNvSpPr>
          <p:nvPr>
            <p:ph type="title"/>
          </p:nvPr>
        </p:nvSpPr>
        <p:spPr/>
        <p:txBody>
          <a:bodyPr>
            <a:normAutofit/>
          </a:bodyPr>
          <a:lstStyle/>
          <a:p>
            <a:r>
              <a:rPr lang="en-US" dirty="0"/>
              <a:t>Disclosure</a:t>
            </a:r>
          </a:p>
        </p:txBody>
      </p:sp>
      <p:sp>
        <p:nvSpPr>
          <p:cNvPr id="3" name="Content Placeholder 2">
            <a:extLst>
              <a:ext uri="{FF2B5EF4-FFF2-40B4-BE49-F238E27FC236}">
                <a16:creationId xmlns:a16="http://schemas.microsoft.com/office/drawing/2014/main" id="{27EF2DB9-8A85-934C-AB02-AD9DB137341D}"/>
              </a:ext>
            </a:extLst>
          </p:cNvPr>
          <p:cNvSpPr>
            <a:spLocks noGrp="1"/>
          </p:cNvSpPr>
          <p:nvPr>
            <p:ph idx="1"/>
          </p:nvPr>
        </p:nvSpPr>
        <p:spPr>
          <a:xfrm>
            <a:off x="838200" y="1706730"/>
            <a:ext cx="10515600" cy="4123574"/>
          </a:xfrm>
        </p:spPr>
        <p:txBody>
          <a:bodyPr>
            <a:normAutofit/>
          </a:bodyPr>
          <a:lstStyle/>
          <a:p>
            <a:pPr marL="0" indent="0">
              <a:buNone/>
            </a:pPr>
            <a:endParaRPr lang="en-US" dirty="0"/>
          </a:p>
          <a:p>
            <a:r>
              <a:rPr lang="en-US" dirty="0">
                <a:latin typeface="Helvetica" panose="020B0604020202020204" pitchFamily="34" charset="0"/>
                <a:cs typeface="Helvetica" panose="020B0604020202020204" pitchFamily="34" charset="0"/>
              </a:rPr>
              <a:t>Joe Rotella has no relevant disclosures.</a:t>
            </a:r>
          </a:p>
          <a:p>
            <a:r>
              <a:rPr lang="en-US" dirty="0">
                <a:latin typeface="Helvetica" panose="020B0604020202020204" pitchFamily="34" charset="0"/>
                <a:cs typeface="Helvetica" panose="020B0604020202020204" pitchFamily="34" charset="0"/>
              </a:rPr>
              <a:t>Maggie Rogers has no relevant disclosures.</a:t>
            </a:r>
          </a:p>
          <a:p>
            <a:r>
              <a:rPr lang="en-US" dirty="0">
                <a:latin typeface="Helvetica" panose="020B0604020202020204" pitchFamily="34" charset="0"/>
                <a:cs typeface="Helvetica" panose="020B0604020202020204" pitchFamily="34" charset="0"/>
              </a:rPr>
              <a:t>Steve Pantilat has no relevant disclosures.</a:t>
            </a:r>
          </a:p>
          <a:p>
            <a:r>
              <a:rPr lang="en-US" dirty="0">
                <a:latin typeface="Helvetica" panose="020B0604020202020204" pitchFamily="34" charset="0"/>
                <a:cs typeface="Helvetica" panose="020B0604020202020204" pitchFamily="34" charset="0"/>
              </a:rPr>
              <a:t>Arif Kamal is CEO of Prepped Health and CMO of Acclivity Health</a:t>
            </a:r>
          </a:p>
          <a:p>
            <a:pPr marL="0" indent="0">
              <a:buNone/>
            </a:pPr>
            <a:endParaRPr lang="en-US" dirty="0"/>
          </a:p>
        </p:txBody>
      </p:sp>
      <p:sp>
        <p:nvSpPr>
          <p:cNvPr id="4" name="Slide Number Placeholder 3">
            <a:extLst>
              <a:ext uri="{FF2B5EF4-FFF2-40B4-BE49-F238E27FC236}">
                <a16:creationId xmlns:a16="http://schemas.microsoft.com/office/drawing/2014/main" id="{6C055472-E2F6-A640-94E9-8A37EAA96E63}"/>
              </a:ext>
            </a:extLst>
          </p:cNvPr>
          <p:cNvSpPr>
            <a:spLocks noGrp="1"/>
          </p:cNvSpPr>
          <p:nvPr>
            <p:ph type="sldNum" sz="quarter" idx="12"/>
          </p:nvPr>
        </p:nvSpPr>
        <p:spPr/>
        <p:txBody>
          <a:bodyPr/>
          <a:lstStyle/>
          <a:p>
            <a:fld id="{8EFC83EB-D2AF-BF4C-8A84-BB97B245E12F}" type="slidenum">
              <a:rPr lang="en-US" smtClean="0"/>
              <a:pPr/>
              <a:t>5</a:t>
            </a:fld>
            <a:endParaRPr lang="en-US"/>
          </a:p>
        </p:txBody>
      </p:sp>
    </p:spTree>
    <p:extLst>
      <p:ext uri="{BB962C8B-B14F-4D97-AF65-F5344CB8AC3E}">
        <p14:creationId xmlns:p14="http://schemas.microsoft.com/office/powerpoint/2010/main" val="415232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ED80-C966-4985-B1EB-191EE7867FF7}"/>
              </a:ext>
            </a:extLst>
          </p:cNvPr>
          <p:cNvSpPr>
            <a:spLocks noGrp="1"/>
          </p:cNvSpPr>
          <p:nvPr>
            <p:ph type="title"/>
          </p:nvPr>
        </p:nvSpPr>
        <p:spPr/>
        <p:txBody>
          <a:bodyPr/>
          <a:lstStyle/>
          <a:p>
            <a:r>
              <a:rPr lang="en-US" dirty="0"/>
              <a:t>Good to Great: Excel to Acceleration</a:t>
            </a:r>
          </a:p>
        </p:txBody>
      </p:sp>
      <p:pic>
        <p:nvPicPr>
          <p:cNvPr id="6" name="Content Placeholder 5" descr="A picture containing clock&#10;&#10;Description automatically generated">
            <a:extLst>
              <a:ext uri="{FF2B5EF4-FFF2-40B4-BE49-F238E27FC236}">
                <a16:creationId xmlns:a16="http://schemas.microsoft.com/office/drawing/2014/main" id="{E23A5312-ADAB-482E-90E3-B3935A32A6BC}"/>
              </a:ext>
            </a:extLst>
          </p:cNvPr>
          <p:cNvPicPr>
            <a:picLocks noGrp="1" noChangeAspect="1"/>
          </p:cNvPicPr>
          <p:nvPr>
            <p:ph idx="1"/>
          </p:nvPr>
        </p:nvPicPr>
        <p:blipFill>
          <a:blip r:embed="rId2"/>
          <a:stretch>
            <a:fillRect/>
          </a:stretch>
        </p:blipFill>
        <p:spPr>
          <a:xfrm>
            <a:off x="3782762" y="1690688"/>
            <a:ext cx="3997659" cy="3983826"/>
          </a:xfrm>
        </p:spPr>
      </p:pic>
      <p:sp>
        <p:nvSpPr>
          <p:cNvPr id="4" name="Slide Number Placeholder 3">
            <a:extLst>
              <a:ext uri="{FF2B5EF4-FFF2-40B4-BE49-F238E27FC236}">
                <a16:creationId xmlns:a16="http://schemas.microsoft.com/office/drawing/2014/main" id="{ADB2E185-E358-4BAA-B8C2-D7801D24B578}"/>
              </a:ext>
            </a:extLst>
          </p:cNvPr>
          <p:cNvSpPr>
            <a:spLocks noGrp="1"/>
          </p:cNvSpPr>
          <p:nvPr>
            <p:ph type="sldNum" sz="quarter" idx="12"/>
          </p:nvPr>
        </p:nvSpPr>
        <p:spPr/>
        <p:txBody>
          <a:bodyPr/>
          <a:lstStyle/>
          <a:p>
            <a:fld id="{8EFC83EB-D2AF-BF4C-8A84-BB97B245E12F}" type="slidenum">
              <a:rPr lang="en-US" smtClean="0"/>
              <a:pPr/>
              <a:t>6</a:t>
            </a:fld>
            <a:endParaRPr lang="en-US"/>
          </a:p>
        </p:txBody>
      </p:sp>
    </p:spTree>
    <p:extLst>
      <p:ext uri="{BB962C8B-B14F-4D97-AF65-F5344CB8AC3E}">
        <p14:creationId xmlns:p14="http://schemas.microsoft.com/office/powerpoint/2010/main" val="4419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C81F-EEFC-4D34-AD45-9CD62DDD8ACD}"/>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A5631CAA-B09F-4B87-9BDF-735F060B37DB}"/>
              </a:ext>
            </a:extLst>
          </p:cNvPr>
          <p:cNvSpPr>
            <a:spLocks noGrp="1"/>
          </p:cNvSpPr>
          <p:nvPr>
            <p:ph idx="1"/>
          </p:nvPr>
        </p:nvSpPr>
        <p:spPr>
          <a:xfrm>
            <a:off x="838200" y="1568951"/>
            <a:ext cx="10515600" cy="4351338"/>
          </a:xfrm>
        </p:spPr>
        <p:txBody>
          <a:bodyPr/>
          <a:lstStyle/>
          <a:p>
            <a:r>
              <a:rPr lang="en-US" dirty="0">
                <a:latin typeface="Helvetica" panose="020B0604020202020204" pitchFamily="34" charset="0"/>
                <a:cs typeface="Helvetica" panose="020B0604020202020204" pitchFamily="34" charset="0"/>
              </a:rPr>
              <a:t>Describe the benefits of quality registry participation for palliative care programs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Review the advantages and opportunities when palliative care organizations measure and compare quality across peers and have the opportunity to network with colleagues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Discuss the services provided by the PCQC in assisting palliative care practices today in quality measurement, benchmarking, reporting, and education  </a:t>
            </a:r>
          </a:p>
          <a:p>
            <a:endParaRPr lang="en-US" dirty="0"/>
          </a:p>
        </p:txBody>
      </p:sp>
      <p:sp>
        <p:nvSpPr>
          <p:cNvPr id="4" name="Slide Number Placeholder 3">
            <a:extLst>
              <a:ext uri="{FF2B5EF4-FFF2-40B4-BE49-F238E27FC236}">
                <a16:creationId xmlns:a16="http://schemas.microsoft.com/office/drawing/2014/main" id="{6959EC04-CD28-4305-AB6C-C8C75594F6BB}"/>
              </a:ext>
            </a:extLst>
          </p:cNvPr>
          <p:cNvSpPr>
            <a:spLocks noGrp="1"/>
          </p:cNvSpPr>
          <p:nvPr>
            <p:ph type="sldNum" sz="quarter" idx="12"/>
          </p:nvPr>
        </p:nvSpPr>
        <p:spPr/>
        <p:txBody>
          <a:bodyPr/>
          <a:lstStyle/>
          <a:p>
            <a:fld id="{8EFC83EB-D2AF-BF4C-8A84-BB97B245E12F}" type="slidenum">
              <a:rPr lang="en-US" smtClean="0"/>
              <a:pPr/>
              <a:t>7</a:t>
            </a:fld>
            <a:endParaRPr lang="en-US"/>
          </a:p>
        </p:txBody>
      </p:sp>
    </p:spTree>
    <p:extLst>
      <p:ext uri="{BB962C8B-B14F-4D97-AF65-F5344CB8AC3E}">
        <p14:creationId xmlns:p14="http://schemas.microsoft.com/office/powerpoint/2010/main" val="212168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9B5E-CA1E-4827-A16D-2502AE46EF28}"/>
              </a:ext>
            </a:extLst>
          </p:cNvPr>
          <p:cNvSpPr>
            <a:spLocks noGrp="1"/>
          </p:cNvSpPr>
          <p:nvPr>
            <p:ph type="title"/>
          </p:nvPr>
        </p:nvSpPr>
        <p:spPr>
          <a:xfrm>
            <a:off x="838200" y="-297657"/>
            <a:ext cx="10515600" cy="1325563"/>
          </a:xfrm>
        </p:spPr>
        <p:txBody>
          <a:bodyPr/>
          <a:lstStyle/>
          <a:p>
            <a:r>
              <a:rPr lang="en-US" dirty="0"/>
              <a:t>Historical Context</a:t>
            </a:r>
          </a:p>
        </p:txBody>
      </p:sp>
      <p:sp>
        <p:nvSpPr>
          <p:cNvPr id="4" name="Slide Number Placeholder 3">
            <a:extLst>
              <a:ext uri="{FF2B5EF4-FFF2-40B4-BE49-F238E27FC236}">
                <a16:creationId xmlns:a16="http://schemas.microsoft.com/office/drawing/2014/main" id="{71368884-63B3-47B6-9E10-EA16FC4FDDC8}"/>
              </a:ext>
            </a:extLst>
          </p:cNvPr>
          <p:cNvSpPr>
            <a:spLocks noGrp="1"/>
          </p:cNvSpPr>
          <p:nvPr>
            <p:ph type="sldNum" sz="quarter" idx="12"/>
          </p:nvPr>
        </p:nvSpPr>
        <p:spPr/>
        <p:txBody>
          <a:bodyPr/>
          <a:lstStyle/>
          <a:p>
            <a:fld id="{8EFC83EB-D2AF-BF4C-8A84-BB97B245E12F}" type="slidenum">
              <a:rPr lang="en-US" smtClean="0"/>
              <a:pPr/>
              <a:t>8</a:t>
            </a:fld>
            <a:endParaRPr lang="en-US"/>
          </a:p>
        </p:txBody>
      </p:sp>
      <p:pic>
        <p:nvPicPr>
          <p:cNvPr id="6" name="Picture 5">
            <a:extLst>
              <a:ext uri="{FF2B5EF4-FFF2-40B4-BE49-F238E27FC236}">
                <a16:creationId xmlns:a16="http://schemas.microsoft.com/office/drawing/2014/main" id="{14024658-598D-4D2D-9117-931ED543B433}"/>
              </a:ext>
            </a:extLst>
          </p:cNvPr>
          <p:cNvPicPr>
            <a:picLocks noChangeAspect="1"/>
          </p:cNvPicPr>
          <p:nvPr/>
        </p:nvPicPr>
        <p:blipFill rotWithShape="1">
          <a:blip r:embed="rId2">
            <a:extLst>
              <a:ext uri="{28A0092B-C50C-407E-A947-70E740481C1C}">
                <a14:useLocalDpi xmlns:a14="http://schemas.microsoft.com/office/drawing/2010/main" val="0"/>
              </a:ext>
            </a:extLst>
          </a:blip>
          <a:srcRect r="535" b="1447"/>
          <a:stretch/>
        </p:blipFill>
        <p:spPr>
          <a:xfrm>
            <a:off x="315238" y="701427"/>
            <a:ext cx="11561523" cy="5749193"/>
          </a:xfrm>
          <a:prstGeom prst="rect">
            <a:avLst/>
          </a:prstGeom>
        </p:spPr>
      </p:pic>
    </p:spTree>
    <p:extLst>
      <p:ext uri="{BB962C8B-B14F-4D97-AF65-F5344CB8AC3E}">
        <p14:creationId xmlns:p14="http://schemas.microsoft.com/office/powerpoint/2010/main" val="211993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A7DD-5695-4064-A731-8BA81B9491DD}"/>
              </a:ext>
            </a:extLst>
          </p:cNvPr>
          <p:cNvSpPr>
            <a:spLocks noGrp="1"/>
          </p:cNvSpPr>
          <p:nvPr>
            <p:ph type="title"/>
          </p:nvPr>
        </p:nvSpPr>
        <p:spPr/>
        <p:txBody>
          <a:bodyPr/>
          <a:lstStyle/>
          <a:p>
            <a:r>
              <a:rPr lang="en-US" dirty="0"/>
              <a:t>Quality</a:t>
            </a:r>
          </a:p>
        </p:txBody>
      </p:sp>
      <p:sp>
        <p:nvSpPr>
          <p:cNvPr id="3" name="Content Placeholder 2">
            <a:extLst>
              <a:ext uri="{FF2B5EF4-FFF2-40B4-BE49-F238E27FC236}">
                <a16:creationId xmlns:a16="http://schemas.microsoft.com/office/drawing/2014/main" id="{E9E86B1F-780A-4327-8653-113849DDC8DB}"/>
              </a:ext>
            </a:extLst>
          </p:cNvPr>
          <p:cNvSpPr>
            <a:spLocks noGrp="1"/>
          </p:cNvSpPr>
          <p:nvPr>
            <p:ph idx="1"/>
          </p:nvPr>
        </p:nvSpPr>
        <p:spPr/>
        <p:txBody>
          <a:bodyPr/>
          <a:lstStyle/>
          <a:p>
            <a:r>
              <a:rPr lang="en-US" sz="3600" dirty="0">
                <a:latin typeface="Helvetica" panose="020B0604020202020204" pitchFamily="34" charset="0"/>
                <a:cs typeface="Helvetica" panose="020B0604020202020204" pitchFamily="34" charset="0"/>
              </a:rPr>
              <a:t>Value  = Quality/Cost</a:t>
            </a:r>
          </a:p>
          <a:p>
            <a:r>
              <a:rPr lang="en-US" sz="3600" dirty="0">
                <a:latin typeface="Helvetica" panose="020B0604020202020204" pitchFamily="34" charset="0"/>
                <a:cs typeface="Helvetica" panose="020B0604020202020204" pitchFamily="34" charset="0"/>
              </a:rPr>
              <a:t>Three-part aim of health care reform</a:t>
            </a:r>
          </a:p>
          <a:p>
            <a:pPr lvl="1">
              <a:buFont typeface="System Font Regular"/>
              <a:buChar char="-"/>
            </a:pPr>
            <a:r>
              <a:rPr lang="en-US" sz="3600" dirty="0">
                <a:latin typeface="Helvetica" panose="020B0604020202020204" pitchFamily="34" charset="0"/>
                <a:cs typeface="Helvetica" panose="020B0604020202020204" pitchFamily="34" charset="0"/>
              </a:rPr>
              <a:t>Better health outcomes</a:t>
            </a:r>
          </a:p>
          <a:p>
            <a:pPr lvl="1">
              <a:buFont typeface="System Font Regular"/>
              <a:buChar char="-"/>
            </a:pPr>
            <a:r>
              <a:rPr lang="en-US" sz="3600" dirty="0">
                <a:latin typeface="Helvetica" panose="020B0604020202020204" pitchFamily="34" charset="0"/>
                <a:cs typeface="Helvetica" panose="020B0604020202020204" pitchFamily="34" charset="0"/>
              </a:rPr>
              <a:t>Better experience of care</a:t>
            </a:r>
          </a:p>
          <a:p>
            <a:pPr lvl="1">
              <a:buFont typeface="System Font Regular"/>
              <a:buChar char="-"/>
            </a:pPr>
            <a:r>
              <a:rPr lang="en-US" sz="3600" dirty="0">
                <a:latin typeface="Helvetica" panose="020B0604020202020204" pitchFamily="34" charset="0"/>
                <a:cs typeface="Helvetica" panose="020B0604020202020204" pitchFamily="34" charset="0"/>
              </a:rPr>
              <a:t>Lower per capita cost </a:t>
            </a:r>
          </a:p>
          <a:p>
            <a:pPr lvl="1">
              <a:buFont typeface="System Font Regular"/>
              <a:buChar char="-"/>
            </a:pPr>
            <a:r>
              <a:rPr lang="en-US" sz="3600" dirty="0">
                <a:solidFill>
                  <a:srgbClr val="A7294E"/>
                </a:solidFill>
                <a:latin typeface="Helvetica" panose="020B0604020202020204" pitchFamily="34" charset="0"/>
                <a:cs typeface="Helvetica" panose="020B0604020202020204" pitchFamily="34" charset="0"/>
              </a:rPr>
              <a:t>With engaged, resilient clinicians</a:t>
            </a:r>
          </a:p>
          <a:p>
            <a:endParaRPr lang="en-US" dirty="0"/>
          </a:p>
        </p:txBody>
      </p:sp>
      <p:sp>
        <p:nvSpPr>
          <p:cNvPr id="4" name="Slide Number Placeholder 3">
            <a:extLst>
              <a:ext uri="{FF2B5EF4-FFF2-40B4-BE49-F238E27FC236}">
                <a16:creationId xmlns:a16="http://schemas.microsoft.com/office/drawing/2014/main" id="{4C5B0DB9-BDD0-4078-B5AC-70377F8D39B3}"/>
              </a:ext>
            </a:extLst>
          </p:cNvPr>
          <p:cNvSpPr>
            <a:spLocks noGrp="1"/>
          </p:cNvSpPr>
          <p:nvPr>
            <p:ph type="sldNum" sz="quarter" idx="12"/>
          </p:nvPr>
        </p:nvSpPr>
        <p:spPr/>
        <p:txBody>
          <a:bodyPr/>
          <a:lstStyle/>
          <a:p>
            <a:fld id="{8EFC83EB-D2AF-BF4C-8A84-BB97B245E12F}" type="slidenum">
              <a:rPr lang="en-US" smtClean="0"/>
              <a:pPr/>
              <a:t>9</a:t>
            </a:fld>
            <a:endParaRPr lang="en-US"/>
          </a:p>
        </p:txBody>
      </p:sp>
    </p:spTree>
    <p:extLst>
      <p:ext uri="{BB962C8B-B14F-4D97-AF65-F5344CB8AC3E}">
        <p14:creationId xmlns:p14="http://schemas.microsoft.com/office/powerpoint/2010/main" val="2496074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7536</TotalTime>
  <Words>2134</Words>
  <Application>Microsoft Office PowerPoint</Application>
  <PresentationFormat>Widescreen</PresentationFormat>
  <Paragraphs>300</Paragraphs>
  <Slides>41</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Avenir Book</vt:lpstr>
      <vt:lpstr>Calibri</vt:lpstr>
      <vt:lpstr>Georgia</vt:lpstr>
      <vt:lpstr>Helvetica</vt:lpstr>
      <vt:lpstr>Roboto</vt:lpstr>
      <vt:lpstr>Roboto Light</vt:lpstr>
      <vt:lpstr>System Font Regular</vt:lpstr>
      <vt:lpstr>Office Theme</vt:lpstr>
      <vt:lpstr>Making  Measurement Matter:</vt:lpstr>
      <vt:lpstr>With Gratitude</vt:lpstr>
      <vt:lpstr>PCQC created in partnership with</vt:lpstr>
      <vt:lpstr>Funded by</vt:lpstr>
      <vt:lpstr>Disclosure</vt:lpstr>
      <vt:lpstr>Good to Great: Excel to Acceleration</vt:lpstr>
      <vt:lpstr>Session Objectives</vt:lpstr>
      <vt:lpstr>Historical Context</vt:lpstr>
      <vt:lpstr>Quality</vt:lpstr>
      <vt:lpstr>Quality Medical Care</vt:lpstr>
      <vt:lpstr>IOM 6 Dimensions of Quality</vt:lpstr>
      <vt:lpstr>Why Measure Quality?</vt:lpstr>
      <vt:lpstr>The Secret of Quality is Love</vt:lpstr>
      <vt:lpstr>National Quality Framework</vt:lpstr>
      <vt:lpstr>Driving Quality Improvement in Palliative Care</vt:lpstr>
      <vt:lpstr>Getting the Most from Registries</vt:lpstr>
      <vt:lpstr>Rallying the Troops for QI</vt:lpstr>
      <vt:lpstr>Program-level and Patient- level: Do we need both?</vt:lpstr>
      <vt:lpstr>Program-level and Patient- level: Do we need both?</vt:lpstr>
      <vt:lpstr>Case Study: St. Mary Medical</vt:lpstr>
      <vt:lpstr>Case Study: St. Mary Medical</vt:lpstr>
      <vt:lpstr>Case Study: Hoag Hospital</vt:lpstr>
      <vt:lpstr>Case Study: Hoag Hospital</vt:lpstr>
      <vt:lpstr>Case Study: Hoag Hospital</vt:lpstr>
      <vt:lpstr>PCQC Mission</vt:lpstr>
      <vt:lpstr>PowerPoint Presentation</vt:lpstr>
      <vt:lpstr>PCQC Board</vt:lpstr>
      <vt:lpstr>State of the art data registry</vt:lpstr>
      <vt:lpstr>Data Elements</vt:lpstr>
      <vt:lpstr>PowerPoint Presentation</vt:lpstr>
      <vt:lpstr>State of the Art registry</vt:lpstr>
      <vt:lpstr>Reports with benchmarks</vt:lpstr>
      <vt:lpstr>State of the Art registry</vt:lpstr>
      <vt:lpstr>PowerPoint Presentation</vt:lpstr>
      <vt:lpstr>COVID-19 Case Report</vt:lpstr>
      <vt:lpstr>Be a Founding member</vt:lpstr>
      <vt:lpstr>PowerPoint Presentation</vt:lpstr>
      <vt:lpstr>Presenter Contact Information</vt:lpstr>
      <vt:lpstr>Reach out to get more information about the PCQC</vt:lpstr>
      <vt:lpstr>Palliative Care Quality Collaborative PalliativeQuality.org 8735 W Higgins Rd Suite 300 Chicago, IL 60631 @PalliativeQual </vt:lpstr>
      <vt:lpstr>PCQC Project Diagram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Ashley Wu</dc:creator>
  <cp:keywords/>
  <dc:description/>
  <cp:lastModifiedBy>Kelly McKenna</cp:lastModifiedBy>
  <cp:revision>55</cp:revision>
  <cp:lastPrinted>2020-05-19T17:44:24Z</cp:lastPrinted>
  <dcterms:created xsi:type="dcterms:W3CDTF">2020-02-13T17:56:37Z</dcterms:created>
  <dcterms:modified xsi:type="dcterms:W3CDTF">2020-05-19T18:40:08Z</dcterms:modified>
  <cp:category/>
</cp:coreProperties>
</file>